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7.xml.rels" ContentType="application/vnd.openxmlformats-package.relationships+xml"/>
  <Override PartName="/ppt/notesSlides/_rels/notesSlide24.xml.rels" ContentType="application/vnd.openxmlformats-package.relationships+xml"/>
  <Override PartName="/ppt/notesSlides/_rels/notesSlide6.xml.rels" ContentType="application/vnd.openxmlformats-package.relationships+xml"/>
  <Override PartName="/ppt/notesSlides/_rels/notesSlide5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13.png" ContentType="image/png"/>
  <Override PartName="/ppt/media/image38.png" ContentType="image/png"/>
  <Override PartName="/ppt/media/image8.png" ContentType="image/png"/>
  <Override PartName="/ppt/media/image85.png" ContentType="image/png"/>
  <Override PartName="/ppt/media/image47.png" ContentType="image/png"/>
  <Override PartName="/ppt/media/image1.jpeg" ContentType="image/jpeg"/>
  <Override PartName="/ppt/media/image21.png" ContentType="image/png"/>
  <Override PartName="/ppt/media/image10.png" ContentType="image/png"/>
  <Override PartName="/ppt/media/image34.png" ContentType="image/png"/>
  <Override PartName="/ppt/media/image24.png" ContentType="image/png"/>
  <Override PartName="/ppt/media/image61.png" ContentType="image/png"/>
  <Override PartName="/ppt/media/image64.png" ContentType="image/png"/>
  <Override PartName="/ppt/media/image65.png" ContentType="image/png"/>
  <Override PartName="/ppt/media/image94.png" ContentType="image/png"/>
  <Override PartName="/ppt/media/image29.png" ContentType="image/png"/>
  <Override PartName="/ppt/media/image66.png" ContentType="image/png"/>
  <Override PartName="/ppt/media/image67.png" ContentType="image/png"/>
  <Override PartName="/ppt/media/image69.png" ContentType="image/png"/>
  <Override PartName="/ppt/media/image32.png" ContentType="image/png"/>
  <Override PartName="/ppt/media/image68.png" ContentType="image/png"/>
  <Override PartName="/ppt/media/image70.png" ContentType="image/png"/>
  <Override PartName="/ppt/media/image23.png" ContentType="image/png"/>
  <Override PartName="/ppt/media/image60.png" ContentType="image/png"/>
  <Override PartName="/ppt/media/image71.png" ContentType="image/png"/>
  <Override PartName="/ppt/media/image6.jpeg" ContentType="image/jpeg"/>
  <Override PartName="/ppt/media/image95.png" ContentType="image/png"/>
  <Override PartName="/ppt/media/image89.png" ContentType="image/png"/>
  <Override PartName="/ppt/media/image62.png" ContentType="image/png"/>
  <Override PartName="/ppt/media/image96.jpeg" ContentType="image/jpeg"/>
  <Override PartName="/ppt/media/image4.png" ContentType="image/png"/>
  <Override PartName="/ppt/media/image16.png" ContentType="image/png"/>
  <Override PartName="/ppt/media/image81.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63.png" ContentType="image/png"/>
  <Override PartName="/ppt/media/image86.jpeg" ContentType="image/jpeg"/>
  <Override PartName="/ppt/media/image73.png" ContentType="image/png"/>
  <Override PartName="/ppt/media/image79.png" ContentType="image/png"/>
  <Override PartName="/ppt/media/image72.png" ContentType="image/png"/>
  <Override PartName="/ppt/media/image78.jpeg" ContentType="image/jpeg"/>
  <Override PartName="/ppt/media/image74.png" ContentType="image/png"/>
  <Override PartName="/ppt/media/image22.png" ContentType="image/png"/>
  <Override PartName="/ppt/media/image59.png" ContentType="image/png"/>
  <Override PartName="/ppt/media/image58.png" ContentType="image/png"/>
  <Override PartName="/ppt/media/image20.png" ContentType="image/png"/>
  <Override PartName="/ppt/media/image57.png" ContentType="image/png"/>
  <Override PartName="/ppt/media/image18.png" ContentType="image/png"/>
  <Override PartName="/ppt/media/image83.png" ContentType="image/png"/>
  <Override PartName="/ppt/media/image28.png" ContentType="image/png"/>
  <Override PartName="/ppt/media/image93.png" ContentType="image/png"/>
  <Override PartName="/ppt/media/image2.png" ContentType="image/png"/>
  <Override PartName="/ppt/media/image14.png" ContentType="image/png"/>
  <Override PartName="/ppt/media/image82.png" ContentType="image/png"/>
  <Override PartName="/ppt/media/image17.png" ContentType="image/png"/>
  <Override PartName="/ppt/media/image5.png" ContentType="image/png"/>
  <Override PartName="/ppt/media/image35.png" ContentType="image/png"/>
  <Override PartName="/ppt/media/image90.png" ContentType="image/png"/>
  <Override PartName="/ppt/media/image25.png" ContentType="image/png"/>
  <Override PartName="/ppt/media/image91.png" ContentType="image/png"/>
  <Override PartName="/ppt/media/image26.png" ContentType="image/png"/>
  <Override PartName="/ppt/media/image15.png" ContentType="image/png"/>
  <Override PartName="/ppt/media/image80.png" ContentType="image/png"/>
  <Override PartName="/ppt/media/image3.png" ContentType="image/png"/>
  <Override PartName="/ppt/media/image33.png" ContentType="image/png"/>
  <Override PartName="/ppt/media/image92.png" ContentType="image/png"/>
  <Override PartName="/ppt/media/image2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57.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6.xml.rels" ContentType="application/vnd.openxmlformats-package.relationships+xml"/>
  <Override PartName="/ppt/slides/_rels/slide50.xml.rels" ContentType="application/vnd.openxmlformats-package.relationships+xml"/>
  <Override PartName="/ppt/slides/_rels/slide34.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48.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IN" sz="4400" spc="-1" strike="noStrike">
                <a:latin typeface="Arial"/>
              </a:rPr>
              <a:t>Click to move the slide</a:t>
            </a:r>
            <a:endParaRPr b="0" lang="en-IN" sz="4400" spc="-1" strike="noStrike">
              <a:latin typeface="Arial"/>
            </a:endParaRPr>
          </a:p>
        </p:txBody>
      </p:sp>
      <p:sp>
        <p:nvSpPr>
          <p:cNvPr id="229"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230"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231"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232"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23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2B390B3-6499-4051-A16C-8811EF1E969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PlaceHolder 1"/>
          <p:cNvSpPr>
            <a:spLocks noGrp="1"/>
          </p:cNvSpPr>
          <p:nvPr>
            <p:ph type="sldImg"/>
          </p:nvPr>
        </p:nvSpPr>
        <p:spPr>
          <a:xfrm>
            <a:off x="685800" y="1143000"/>
            <a:ext cx="5482080" cy="3081960"/>
          </a:xfrm>
          <a:prstGeom prst="rect">
            <a:avLst/>
          </a:prstGeom>
        </p:spPr>
      </p:sp>
      <p:sp>
        <p:nvSpPr>
          <p:cNvPr id="535" name="PlaceHolder 2"/>
          <p:cNvSpPr>
            <a:spLocks noGrp="1"/>
          </p:cNvSpPr>
          <p:nvPr>
            <p:ph type="body"/>
          </p:nvPr>
        </p:nvSpPr>
        <p:spPr>
          <a:xfrm>
            <a:off x="685800" y="4400640"/>
            <a:ext cx="5482080" cy="3596040"/>
          </a:xfrm>
          <a:prstGeom prst="rect">
            <a:avLst/>
          </a:prstGeom>
        </p:spPr>
        <p:txBody>
          <a:bodyPr lIns="0" rIns="0" tIns="0" bIns="0">
            <a:noAutofit/>
          </a:bodyPr>
          <a:p>
            <a:endParaRPr b="0" lang="en-IN" sz="2000" spc="-1" strike="noStrike">
              <a:latin typeface="Arial"/>
            </a:endParaRPr>
          </a:p>
        </p:txBody>
      </p:sp>
      <p:sp>
        <p:nvSpPr>
          <p:cNvPr id="536" name="CustomShape 3"/>
          <p:cNvSpPr/>
          <p:nvPr/>
        </p:nvSpPr>
        <p:spPr>
          <a:xfrm>
            <a:off x="3884760" y="8685360"/>
            <a:ext cx="2967480" cy="454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1D18F76-FC74-4696-A0C9-C075D4E01F1D}"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685800" y="1143000"/>
            <a:ext cx="5482080" cy="3081960"/>
          </a:xfrm>
          <a:prstGeom prst="rect">
            <a:avLst/>
          </a:prstGeom>
        </p:spPr>
      </p:sp>
      <p:sp>
        <p:nvSpPr>
          <p:cNvPr id="544" name="PlaceHolder 2"/>
          <p:cNvSpPr>
            <a:spLocks noGrp="1"/>
          </p:cNvSpPr>
          <p:nvPr>
            <p:ph type="body"/>
          </p:nvPr>
        </p:nvSpPr>
        <p:spPr>
          <a:xfrm>
            <a:off x="685800" y="4400640"/>
            <a:ext cx="5482080" cy="3596040"/>
          </a:xfrm>
          <a:prstGeom prst="rect">
            <a:avLst/>
          </a:prstGeom>
        </p:spPr>
        <p:txBody>
          <a:bodyPr lIns="0" rIns="0" tIns="0" bIns="0">
            <a:noAutofit/>
          </a:bodyPr>
          <a:p>
            <a:endParaRPr b="0" lang="en-IN" sz="2000" spc="-1" strike="noStrike">
              <a:latin typeface="Arial"/>
            </a:endParaRPr>
          </a:p>
        </p:txBody>
      </p:sp>
      <p:sp>
        <p:nvSpPr>
          <p:cNvPr id="545" name="CustomShape 3"/>
          <p:cNvSpPr/>
          <p:nvPr/>
        </p:nvSpPr>
        <p:spPr>
          <a:xfrm>
            <a:off x="3884760" y="8685360"/>
            <a:ext cx="2967480" cy="454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EADA6F9-94D2-4AFC-A960-AC4676CF3E80}"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sldImg"/>
          </p:nvPr>
        </p:nvSpPr>
        <p:spPr>
          <a:xfrm>
            <a:off x="685800" y="1143000"/>
            <a:ext cx="5485680" cy="3085560"/>
          </a:xfrm>
          <a:prstGeom prst="rect">
            <a:avLst/>
          </a:prstGeom>
        </p:spPr>
      </p:sp>
      <p:sp>
        <p:nvSpPr>
          <p:cNvPr id="547" name="PlaceHolder 2"/>
          <p:cNvSpPr>
            <a:spLocks noGrp="1"/>
          </p:cNvSpPr>
          <p:nvPr>
            <p:ph type="body"/>
          </p:nvPr>
        </p:nvSpPr>
        <p:spPr>
          <a:xfrm>
            <a:off x="685800" y="4400640"/>
            <a:ext cx="5485680" cy="3599640"/>
          </a:xfrm>
          <a:prstGeom prst="rect">
            <a:avLst/>
          </a:prstGeom>
        </p:spPr>
        <p:txBody>
          <a:bodyPr lIns="0" rIns="0" tIns="0" bIns="0">
            <a:noAutofit/>
          </a:bodyPr>
          <a:p>
            <a:endParaRPr b="0" lang="en-IN" sz="2000" spc="-1" strike="noStrike">
              <a:latin typeface="Arial"/>
            </a:endParaRPr>
          </a:p>
        </p:txBody>
      </p:sp>
      <p:sp>
        <p:nvSpPr>
          <p:cNvPr id="5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6D4E088B-92A3-44B5-9FDB-E8490E87EE96}" type="slidenum">
              <a:rPr b="0" lang="en-US" sz="1200" spc="-1" strike="noStrike">
                <a:latin typeface="Times New Roman"/>
              </a:rPr>
              <a:t>&lt;number&gt;</a:t>
            </a:fld>
            <a:endParaRPr b="0" lang="en-IN"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685800" y="1143000"/>
            <a:ext cx="5482080" cy="3081960"/>
          </a:xfrm>
          <a:prstGeom prst="rect">
            <a:avLst/>
          </a:prstGeom>
        </p:spPr>
      </p:sp>
      <p:sp>
        <p:nvSpPr>
          <p:cNvPr id="538" name="PlaceHolder 2"/>
          <p:cNvSpPr>
            <a:spLocks noGrp="1"/>
          </p:cNvSpPr>
          <p:nvPr>
            <p:ph type="body"/>
          </p:nvPr>
        </p:nvSpPr>
        <p:spPr>
          <a:xfrm>
            <a:off x="685800" y="4400640"/>
            <a:ext cx="5482080" cy="3596040"/>
          </a:xfrm>
          <a:prstGeom prst="rect">
            <a:avLst/>
          </a:prstGeom>
        </p:spPr>
        <p:txBody>
          <a:bodyPr lIns="0" rIns="0" tIns="0" bIns="0">
            <a:noAutofit/>
          </a:bodyPr>
          <a:p>
            <a:endParaRPr b="0" lang="en-IN" sz="2000" spc="-1" strike="noStrike">
              <a:latin typeface="Arial"/>
            </a:endParaRPr>
          </a:p>
        </p:txBody>
      </p:sp>
      <p:sp>
        <p:nvSpPr>
          <p:cNvPr id="539" name="CustomShape 3"/>
          <p:cNvSpPr/>
          <p:nvPr/>
        </p:nvSpPr>
        <p:spPr>
          <a:xfrm>
            <a:off x="3884760" y="8685360"/>
            <a:ext cx="2967480" cy="454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60E71F1-5B72-4E7B-AA0B-022F16B9C7A3}"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PlaceHolder 1"/>
          <p:cNvSpPr>
            <a:spLocks noGrp="1"/>
          </p:cNvSpPr>
          <p:nvPr>
            <p:ph type="sldImg"/>
          </p:nvPr>
        </p:nvSpPr>
        <p:spPr>
          <a:xfrm>
            <a:off x="685800" y="1143000"/>
            <a:ext cx="5482080" cy="3081960"/>
          </a:xfrm>
          <a:prstGeom prst="rect">
            <a:avLst/>
          </a:prstGeom>
        </p:spPr>
      </p:sp>
      <p:sp>
        <p:nvSpPr>
          <p:cNvPr id="541" name="PlaceHolder 2"/>
          <p:cNvSpPr>
            <a:spLocks noGrp="1"/>
          </p:cNvSpPr>
          <p:nvPr>
            <p:ph type="body"/>
          </p:nvPr>
        </p:nvSpPr>
        <p:spPr>
          <a:xfrm>
            <a:off x="685800" y="4400640"/>
            <a:ext cx="5482080" cy="3596040"/>
          </a:xfrm>
          <a:prstGeom prst="rect">
            <a:avLst/>
          </a:prstGeom>
        </p:spPr>
        <p:txBody>
          <a:bodyPr lIns="0" rIns="0" tIns="0" bIns="0">
            <a:noAutofit/>
          </a:bodyPr>
          <a:p>
            <a:endParaRPr b="0" lang="en-IN" sz="2000" spc="-1" strike="noStrike">
              <a:latin typeface="Arial"/>
            </a:endParaRPr>
          </a:p>
        </p:txBody>
      </p:sp>
      <p:sp>
        <p:nvSpPr>
          <p:cNvPr id="542" name="CustomShape 3"/>
          <p:cNvSpPr/>
          <p:nvPr/>
        </p:nvSpPr>
        <p:spPr>
          <a:xfrm>
            <a:off x="3884760" y="8685360"/>
            <a:ext cx="2967480" cy="4543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FCFC22E5-9CE2-4F7D-8630-F0BE8589D572}" type="slidenum">
              <a:rPr b="0" lang="en-US" sz="1200" spc="-1" strike="noStrike">
                <a:solidFill>
                  <a:srgbClr val="000000"/>
                </a:solidFill>
                <a:latin typeface="Times New Roman"/>
              </a:rPr>
              <a:t>&lt;number&gt;</a:t>
            </a:fld>
            <a:endParaRPr b="0" lang="en-IN"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49.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4" name="CustomShape 1"/>
          <p:cNvSpPr/>
          <p:nvPr/>
        </p:nvSpPr>
        <p:spPr>
          <a:xfrm>
            <a:off x="888480" y="4568760"/>
            <a:ext cx="41508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PRADEEP KUMAR REDDY BANDI</a:t>
            </a:r>
            <a:endParaRPr b="0" lang="en-IN" sz="1800" spc="-1" strike="noStrike">
              <a:latin typeface="Arial"/>
            </a:endParaRPr>
          </a:p>
          <a:p>
            <a:pPr>
              <a:lnSpc>
                <a:spcPct val="100000"/>
              </a:lnSpc>
            </a:pPr>
            <a:r>
              <a:rPr b="0" lang="en-US" sz="1800" spc="-1" strike="noStrike">
                <a:solidFill>
                  <a:srgbClr val="e7e6e6"/>
                </a:solidFill>
                <a:latin typeface="Abadi"/>
                <a:ea typeface="SF Pro"/>
              </a:rPr>
              <a:t>31-MAY-2022</a:t>
            </a:r>
            <a:endParaRPr b="0" lang="en-IN" sz="1800" spc="-1" strike="noStrike">
              <a:latin typeface="Arial"/>
            </a:endParaRPr>
          </a:p>
        </p:txBody>
      </p:sp>
      <p:pic>
        <p:nvPicPr>
          <p:cNvPr id="235" name="Picture 2" descr="IBM Skills Network Logo - Horizontal-noai copy.png"/>
          <p:cNvPicPr/>
          <p:nvPr/>
        </p:nvPicPr>
        <p:blipFill>
          <a:blip r:embed="rId2"/>
          <a:stretch/>
        </p:blipFill>
        <p:spPr>
          <a:xfrm>
            <a:off x="889920" y="676800"/>
            <a:ext cx="2099880" cy="62496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5A67395-8995-4576-B29E-124F553E1D8D}" type="slidenum">
              <a:rPr b="0" lang="en-US" sz="1600" spc="-1" strike="noStrike">
                <a:solidFill>
                  <a:srgbClr val="1c7ddb"/>
                </a:solidFill>
                <a:latin typeface="Abadi"/>
                <a:ea typeface="DejaVu Sans"/>
              </a:rPr>
              <a:t>9</a:t>
            </a:fld>
            <a:endParaRPr b="0" lang="en-IN" sz="1600" spc="-1" strike="noStrike">
              <a:latin typeface="Arial"/>
            </a:endParaRPr>
          </a:p>
        </p:txBody>
      </p:sp>
      <p:sp>
        <p:nvSpPr>
          <p:cNvPr id="272"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273" name="CustomShape 3"/>
          <p:cNvSpPr/>
          <p:nvPr/>
        </p:nvSpPr>
        <p:spPr>
          <a:xfrm>
            <a:off x="1368000" y="4392000"/>
            <a:ext cx="9141840" cy="7178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Replace the missing values in payload column with the column mean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fillna() of dataframe and mean() of series</a:t>
            </a:r>
            <a:endParaRPr b="0" lang="en-IN" sz="1800" spc="-1" strike="noStrike">
              <a:latin typeface="Arial"/>
            </a:endParaRPr>
          </a:p>
        </p:txBody>
      </p:sp>
      <p:sp>
        <p:nvSpPr>
          <p:cNvPr id="274" name="Line 4"/>
          <p:cNvSpPr/>
          <p:nvPr/>
        </p:nvSpPr>
        <p:spPr>
          <a:xfrm>
            <a:off x="5256000" y="1728000"/>
            <a:ext cx="0" cy="288000"/>
          </a:xfrm>
          <a:prstGeom prst="line">
            <a:avLst/>
          </a:prstGeom>
          <a:ln>
            <a:solidFill>
              <a:srgbClr val="3465a4"/>
            </a:solidFill>
            <a:tailEnd len="med" type="triangle" w="med"/>
          </a:ln>
        </p:spPr>
        <p:style>
          <a:lnRef idx="0"/>
          <a:fillRef idx="0"/>
          <a:effectRef idx="0"/>
          <a:fontRef idx="minor"/>
        </p:style>
      </p:sp>
      <p:sp>
        <p:nvSpPr>
          <p:cNvPr id="275" name="CustomShape 5"/>
          <p:cNvSpPr/>
          <p:nvPr/>
        </p:nvSpPr>
        <p:spPr>
          <a:xfrm>
            <a:off x="5040000" y="1296000"/>
            <a:ext cx="501840" cy="42984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A</a:t>
            </a:r>
            <a:endParaRPr b="0" lang="en-IN" sz="1800" spc="-1" strike="noStrike">
              <a:latin typeface="Arial"/>
            </a:endParaRPr>
          </a:p>
        </p:txBody>
      </p:sp>
      <p:sp>
        <p:nvSpPr>
          <p:cNvPr id="276" name="CustomShape 6"/>
          <p:cNvSpPr/>
          <p:nvPr/>
        </p:nvSpPr>
        <p:spPr>
          <a:xfrm>
            <a:off x="1080000" y="1944000"/>
            <a:ext cx="9429840" cy="10058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Use the columns like rocket,payload etc from dataframe to send get requests to SpaceX</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API and use the results to create new columns in dataframe like launchsite,orbit etc</a:t>
            </a:r>
            <a:endParaRPr b="0" lang="en-IN" sz="1800" spc="-1" strike="noStrike">
              <a:latin typeface="Arial"/>
            </a:endParaRPr>
          </a:p>
        </p:txBody>
      </p:sp>
      <p:sp>
        <p:nvSpPr>
          <p:cNvPr id="277" name="CustomShape 7"/>
          <p:cNvSpPr/>
          <p:nvPr/>
        </p:nvSpPr>
        <p:spPr>
          <a:xfrm>
            <a:off x="1224000" y="3312000"/>
            <a:ext cx="9285840" cy="7898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Filter the Falcon9 laucnhes in data frame using the masking condition</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data['BoosterVersion']!='Falcon 1'</a:t>
            </a:r>
            <a:endParaRPr b="0" lang="en-IN" sz="1800" spc="-1" strike="noStrike">
              <a:latin typeface="Arial"/>
            </a:endParaRPr>
          </a:p>
        </p:txBody>
      </p:sp>
      <p:sp>
        <p:nvSpPr>
          <p:cNvPr id="278" name="CustomShape 8"/>
          <p:cNvSpPr/>
          <p:nvPr/>
        </p:nvSpPr>
        <p:spPr>
          <a:xfrm>
            <a:off x="2160000" y="5400000"/>
            <a:ext cx="7053840" cy="501840"/>
          </a:xfrm>
          <a:custGeom>
            <a:avLst/>
            <a:gdLst/>
            <a:ahLst/>
            <a:rect l="l" t="t" r="r" b="b"/>
            <a:pathLst>
              <a:path w="19602" h="1402">
                <a:moveTo>
                  <a:pt x="233" y="0"/>
                </a:moveTo>
                <a:lnTo>
                  <a:pt x="234" y="0"/>
                </a:lnTo>
                <a:cubicBezTo>
                  <a:pt x="193" y="0"/>
                  <a:pt x="152" y="11"/>
                  <a:pt x="117" y="31"/>
                </a:cubicBezTo>
                <a:cubicBezTo>
                  <a:pt x="81" y="52"/>
                  <a:pt x="52" y="81"/>
                  <a:pt x="31" y="117"/>
                </a:cubicBezTo>
                <a:cubicBezTo>
                  <a:pt x="11" y="152"/>
                  <a:pt x="0" y="193"/>
                  <a:pt x="0" y="234"/>
                </a:cubicBezTo>
                <a:lnTo>
                  <a:pt x="0" y="1167"/>
                </a:lnTo>
                <a:lnTo>
                  <a:pt x="0" y="1168"/>
                </a:lnTo>
                <a:cubicBezTo>
                  <a:pt x="0" y="1208"/>
                  <a:pt x="11" y="1249"/>
                  <a:pt x="31" y="1284"/>
                </a:cubicBezTo>
                <a:cubicBezTo>
                  <a:pt x="52" y="1320"/>
                  <a:pt x="81" y="1349"/>
                  <a:pt x="117" y="1370"/>
                </a:cubicBezTo>
                <a:cubicBezTo>
                  <a:pt x="152" y="1390"/>
                  <a:pt x="193" y="1401"/>
                  <a:pt x="234" y="1401"/>
                </a:cubicBezTo>
                <a:lnTo>
                  <a:pt x="19367" y="1400"/>
                </a:lnTo>
                <a:lnTo>
                  <a:pt x="19368" y="1401"/>
                </a:lnTo>
                <a:cubicBezTo>
                  <a:pt x="19408" y="1401"/>
                  <a:pt x="19449" y="1390"/>
                  <a:pt x="19484" y="1370"/>
                </a:cubicBezTo>
                <a:cubicBezTo>
                  <a:pt x="19520" y="1349"/>
                  <a:pt x="19549" y="1320"/>
                  <a:pt x="19570" y="1284"/>
                </a:cubicBezTo>
                <a:cubicBezTo>
                  <a:pt x="19590" y="1249"/>
                  <a:pt x="19601" y="1208"/>
                  <a:pt x="19601" y="1168"/>
                </a:cubicBezTo>
                <a:lnTo>
                  <a:pt x="19601" y="233"/>
                </a:lnTo>
                <a:lnTo>
                  <a:pt x="19601" y="234"/>
                </a:lnTo>
                <a:lnTo>
                  <a:pt x="19601" y="234"/>
                </a:lnTo>
                <a:cubicBezTo>
                  <a:pt x="19601" y="193"/>
                  <a:pt x="19590" y="152"/>
                  <a:pt x="19570" y="117"/>
                </a:cubicBezTo>
                <a:cubicBezTo>
                  <a:pt x="19549" y="81"/>
                  <a:pt x="19520" y="52"/>
                  <a:pt x="19484" y="31"/>
                </a:cubicBezTo>
                <a:cubicBezTo>
                  <a:pt x="19449" y="11"/>
                  <a:pt x="19408" y="0"/>
                  <a:pt x="19368" y="0"/>
                </a:cubicBezTo>
                <a:lnTo>
                  <a:pt x="233"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Stop the data collection and save the data(dataset_part_1.csv)</a:t>
            </a:r>
            <a:endParaRPr b="0" lang="en-IN" sz="1800" spc="-1" strike="noStrike">
              <a:latin typeface="Arial"/>
            </a:endParaRPr>
          </a:p>
        </p:txBody>
      </p:sp>
      <p:sp>
        <p:nvSpPr>
          <p:cNvPr id="279" name="Line 9"/>
          <p:cNvSpPr/>
          <p:nvPr/>
        </p:nvSpPr>
        <p:spPr>
          <a:xfrm>
            <a:off x="5328000" y="2952000"/>
            <a:ext cx="0" cy="432000"/>
          </a:xfrm>
          <a:prstGeom prst="line">
            <a:avLst/>
          </a:prstGeom>
          <a:ln>
            <a:solidFill>
              <a:srgbClr val="3465a4"/>
            </a:solidFill>
            <a:tailEnd len="med" type="triangle" w="med"/>
          </a:ln>
        </p:spPr>
        <p:style>
          <a:lnRef idx="0"/>
          <a:fillRef idx="0"/>
          <a:effectRef idx="0"/>
          <a:fontRef idx="minor"/>
        </p:style>
      </p:sp>
      <p:sp>
        <p:nvSpPr>
          <p:cNvPr id="280" name="Line 10"/>
          <p:cNvSpPr/>
          <p:nvPr/>
        </p:nvSpPr>
        <p:spPr>
          <a:xfrm>
            <a:off x="5328000" y="4104000"/>
            <a:ext cx="0" cy="288000"/>
          </a:xfrm>
          <a:prstGeom prst="line">
            <a:avLst/>
          </a:prstGeom>
          <a:ln>
            <a:solidFill>
              <a:srgbClr val="3465a4"/>
            </a:solidFill>
            <a:tailEnd len="med" type="triangle" w="med"/>
          </a:ln>
        </p:spPr>
        <p:style>
          <a:lnRef idx="0"/>
          <a:fillRef idx="0"/>
          <a:effectRef idx="0"/>
          <a:fontRef idx="minor"/>
        </p:style>
      </p:sp>
      <p:sp>
        <p:nvSpPr>
          <p:cNvPr id="281" name="Line 11"/>
          <p:cNvSpPr/>
          <p:nvPr/>
        </p:nvSpPr>
        <p:spPr>
          <a:xfrm>
            <a:off x="5328000" y="5112000"/>
            <a:ext cx="0" cy="36000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2"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3DEDA92-2DCA-4B4E-9F46-9851F20D32A0}" type="slidenum">
              <a:rPr b="0" lang="en-US" sz="1600" spc="-1" strike="noStrike">
                <a:solidFill>
                  <a:srgbClr val="1c7ddb"/>
                </a:solidFill>
                <a:latin typeface="Abadi"/>
                <a:ea typeface="DejaVu Sans"/>
              </a:rPr>
              <a:t>10</a:t>
            </a:fld>
            <a:endParaRPr b="0" lang="en-IN" sz="1600" spc="-1" strike="noStrike">
              <a:latin typeface="Arial"/>
            </a:endParaRPr>
          </a:p>
        </p:txBody>
      </p:sp>
      <p:sp>
        <p:nvSpPr>
          <p:cNvPr id="283" name="CustomShape 2"/>
          <p:cNvSpPr/>
          <p:nvPr/>
        </p:nvSpPr>
        <p:spPr>
          <a:xfrm>
            <a:off x="792000" y="1800360"/>
            <a:ext cx="10727640" cy="42235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The GitHub URL of the completed SpaceX API calls notebook is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https://github.com/pradeepkrb86/SpaceX_Capstone/blob/main/jupyter-labs-spacex-data-collection-api.ipynb</a:t>
            </a:r>
            <a:endParaRPr b="0" lang="en-IN" sz="2200" spc="-1" strike="noStrike">
              <a:latin typeface="Arial"/>
            </a:endParaRPr>
          </a:p>
          <a:p>
            <a:pPr>
              <a:lnSpc>
                <a:spcPct val="90000"/>
              </a:lnSpc>
              <a:spcBef>
                <a:spcPts val="1001"/>
              </a:spcBef>
            </a:pPr>
            <a:endParaRPr b="0" lang="en-IN" sz="2200" spc="-1" strike="noStrike">
              <a:latin typeface="Arial"/>
            </a:endParaRPr>
          </a:p>
        </p:txBody>
      </p:sp>
      <p:sp>
        <p:nvSpPr>
          <p:cNvPr id="284" name="CustomShape 3"/>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5"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AE2F661-DE52-44D2-81CA-0411A18071E2}" type="slidenum">
              <a:rPr b="0" lang="en-US" sz="1600" spc="-1" strike="noStrike">
                <a:solidFill>
                  <a:srgbClr val="1c7ddb"/>
                </a:solidFill>
                <a:latin typeface="Abadi"/>
                <a:ea typeface="DejaVu Sans"/>
              </a:rPr>
              <a:t>11</a:t>
            </a:fld>
            <a:endParaRPr b="0" lang="en-IN" sz="1600" spc="-1" strike="noStrike">
              <a:latin typeface="Arial"/>
            </a:endParaRPr>
          </a:p>
        </p:txBody>
      </p:sp>
      <p:sp>
        <p:nvSpPr>
          <p:cNvPr id="286" name="CustomShape 2"/>
          <p:cNvSpPr/>
          <p:nvPr/>
        </p:nvSpPr>
        <p:spPr>
          <a:xfrm>
            <a:off x="922320" y="1792440"/>
            <a:ext cx="3927960" cy="3807360"/>
          </a:xfrm>
          <a:prstGeom prst="rect">
            <a:avLst/>
          </a:prstGeom>
          <a:noFill/>
          <a:ln>
            <a:noFill/>
          </a:ln>
        </p:spPr>
        <p:style>
          <a:lnRef idx="0"/>
          <a:fillRef idx="0"/>
          <a:effectRef idx="0"/>
          <a:fontRef idx="minor"/>
        </p:style>
      </p:sp>
      <p:sp>
        <p:nvSpPr>
          <p:cNvPr id="287" name="CustomShape 3"/>
          <p:cNvSpPr/>
          <p:nvPr/>
        </p:nvSpPr>
        <p:spPr>
          <a:xfrm>
            <a:off x="770040" y="538560"/>
            <a:ext cx="10511280" cy="544680"/>
          </a:xfrm>
          <a:prstGeom prst="rect">
            <a:avLst/>
          </a:prstGeom>
          <a:noFill/>
          <a:ln>
            <a:noFill/>
          </a:ln>
        </p:spPr>
        <p:style>
          <a:lnRef idx="0"/>
          <a:fillRef idx="0"/>
          <a:effectRef idx="0"/>
          <a:fontRef idx="minor"/>
        </p:style>
      </p:sp>
      <p:sp>
        <p:nvSpPr>
          <p:cNvPr id="288" name="CustomShape 4"/>
          <p:cNvSpPr/>
          <p:nvPr/>
        </p:nvSpPr>
        <p:spPr>
          <a:xfrm>
            <a:off x="922320" y="69120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289" name="CustomShape 5"/>
          <p:cNvSpPr/>
          <p:nvPr/>
        </p:nvSpPr>
        <p:spPr>
          <a:xfrm>
            <a:off x="2808000" y="1512000"/>
            <a:ext cx="4894200" cy="502920"/>
          </a:xfrm>
          <a:custGeom>
            <a:avLst/>
            <a:gdLst/>
            <a:ahLst/>
            <a:rect l="l" t="t" r="r" b="b"/>
            <a:pathLst>
              <a:path w="13602"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13200" y="2401"/>
                </a:lnTo>
                <a:lnTo>
                  <a:pt x="13201" y="2401"/>
                </a:lnTo>
                <a:cubicBezTo>
                  <a:pt x="13271" y="2401"/>
                  <a:pt x="13340" y="2383"/>
                  <a:pt x="13401" y="2347"/>
                </a:cubicBezTo>
                <a:cubicBezTo>
                  <a:pt x="13462" y="2312"/>
                  <a:pt x="13512" y="2262"/>
                  <a:pt x="13547" y="2201"/>
                </a:cubicBezTo>
                <a:cubicBezTo>
                  <a:pt x="13583" y="2140"/>
                  <a:pt x="13601" y="2071"/>
                  <a:pt x="13601" y="2001"/>
                </a:cubicBezTo>
                <a:lnTo>
                  <a:pt x="13600" y="400"/>
                </a:lnTo>
                <a:lnTo>
                  <a:pt x="13601" y="400"/>
                </a:lnTo>
                <a:lnTo>
                  <a:pt x="13601" y="400"/>
                </a:lnTo>
                <a:cubicBezTo>
                  <a:pt x="13601" y="330"/>
                  <a:pt x="13583" y="261"/>
                  <a:pt x="13547" y="200"/>
                </a:cubicBezTo>
                <a:cubicBezTo>
                  <a:pt x="13512" y="139"/>
                  <a:pt x="13462" y="89"/>
                  <a:pt x="13401" y="54"/>
                </a:cubicBezTo>
                <a:cubicBezTo>
                  <a:pt x="13340" y="18"/>
                  <a:pt x="13271" y="0"/>
                  <a:pt x="13201" y="0"/>
                </a:cubicBezTo>
                <a:lnTo>
                  <a:pt x="40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 Data collection using Web scraping</a:t>
            </a:r>
            <a:endParaRPr b="0" lang="en-IN" sz="1800" spc="-1" strike="noStrike">
              <a:latin typeface="Arial"/>
            </a:endParaRPr>
          </a:p>
        </p:txBody>
      </p:sp>
      <p:sp>
        <p:nvSpPr>
          <p:cNvPr id="290" name="CustomShape 6"/>
          <p:cNvSpPr/>
          <p:nvPr/>
        </p:nvSpPr>
        <p:spPr>
          <a:xfrm>
            <a:off x="1296360" y="2377080"/>
            <a:ext cx="8133840" cy="789840"/>
          </a:xfrm>
          <a:custGeom>
            <a:avLst/>
            <a:gdLst/>
            <a:ahLst/>
            <a:rect l="l" t="t" r="r" b="b"/>
            <a:pathLst>
              <a:path w="21801" h="2202">
                <a:moveTo>
                  <a:pt x="1500" y="0"/>
                </a:moveTo>
                <a:lnTo>
                  <a:pt x="21800" y="0"/>
                </a:lnTo>
                <a:lnTo>
                  <a:pt x="20300" y="2201"/>
                </a:lnTo>
                <a:lnTo>
                  <a:pt x="0" y="2201"/>
                </a:lnTo>
                <a:lnTo>
                  <a:pt x="150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Get the Falcon 9 lauch data from its wiki page using requests.get()</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then pass response.text to BeautifulSoup() to create a soup object</a:t>
            </a:r>
            <a:endParaRPr b="0" lang="en-IN" sz="1800" spc="-1" strike="noStrike">
              <a:latin typeface="Arial"/>
            </a:endParaRPr>
          </a:p>
        </p:txBody>
      </p:sp>
      <p:sp>
        <p:nvSpPr>
          <p:cNvPr id="291" name="CustomShape 7"/>
          <p:cNvSpPr/>
          <p:nvPr/>
        </p:nvSpPr>
        <p:spPr>
          <a:xfrm>
            <a:off x="1296720" y="3528720"/>
            <a:ext cx="7630200" cy="4302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list of HTML tables using find_all() method on the soup object</a:t>
            </a:r>
            <a:endParaRPr b="0" lang="en-IN" sz="1800" spc="-1" strike="noStrike">
              <a:latin typeface="Arial"/>
            </a:endParaRPr>
          </a:p>
        </p:txBody>
      </p:sp>
      <p:sp>
        <p:nvSpPr>
          <p:cNvPr id="292" name="CustomShape 8"/>
          <p:cNvSpPr/>
          <p:nvPr/>
        </p:nvSpPr>
        <p:spPr>
          <a:xfrm>
            <a:off x="4752000" y="5472000"/>
            <a:ext cx="790200" cy="502200"/>
          </a:xfrm>
          <a:prstGeom prst="flowChartOffpageConnector">
            <a:avLst/>
          </a:prstGeom>
          <a:solidFill>
            <a:srgbClr val="729fcf"/>
          </a:solidFill>
          <a:ln>
            <a:solidFill>
              <a:srgbClr val="3465a4"/>
            </a:solid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a:t>
            </a:r>
            <a:endParaRPr b="0" lang="en-IN" sz="1800" spc="-1" strike="noStrike">
              <a:latin typeface="Arial"/>
            </a:endParaRPr>
          </a:p>
        </p:txBody>
      </p:sp>
      <p:sp>
        <p:nvSpPr>
          <p:cNvPr id="293" name="CustomShape 9"/>
          <p:cNvSpPr/>
          <p:nvPr/>
        </p:nvSpPr>
        <p:spPr>
          <a:xfrm>
            <a:off x="1368000" y="4176000"/>
            <a:ext cx="7486200" cy="9342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an empty dictionary with keys like Flightno,Orbit etc and values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As empty lists.</a:t>
            </a:r>
            <a:endParaRPr b="0" lang="en-IN" sz="1800" spc="-1" strike="noStrike">
              <a:latin typeface="Arial"/>
            </a:endParaRPr>
          </a:p>
        </p:txBody>
      </p:sp>
      <p:sp>
        <p:nvSpPr>
          <p:cNvPr id="294" name="Line 10"/>
          <p:cNvSpPr/>
          <p:nvPr/>
        </p:nvSpPr>
        <p:spPr>
          <a:xfrm>
            <a:off x="5112000" y="2016000"/>
            <a:ext cx="0" cy="361080"/>
          </a:xfrm>
          <a:prstGeom prst="line">
            <a:avLst/>
          </a:prstGeom>
          <a:ln>
            <a:solidFill>
              <a:srgbClr val="3465a4"/>
            </a:solidFill>
            <a:tailEnd len="med" type="triangle" w="med"/>
          </a:ln>
        </p:spPr>
        <p:style>
          <a:lnRef idx="0"/>
          <a:fillRef idx="0"/>
          <a:effectRef idx="0"/>
          <a:fontRef idx="minor"/>
        </p:style>
      </p:sp>
      <p:sp>
        <p:nvSpPr>
          <p:cNvPr id="295" name="Line 11"/>
          <p:cNvSpPr/>
          <p:nvPr/>
        </p:nvSpPr>
        <p:spPr>
          <a:xfrm>
            <a:off x="5112000" y="3168000"/>
            <a:ext cx="0" cy="360720"/>
          </a:xfrm>
          <a:prstGeom prst="line">
            <a:avLst/>
          </a:prstGeom>
          <a:ln>
            <a:solidFill>
              <a:srgbClr val="3465a4"/>
            </a:solidFill>
            <a:tailEnd len="med" type="triangle" w="med"/>
          </a:ln>
        </p:spPr>
        <p:style>
          <a:lnRef idx="0"/>
          <a:fillRef idx="0"/>
          <a:effectRef idx="0"/>
          <a:fontRef idx="minor"/>
        </p:style>
      </p:sp>
      <p:sp>
        <p:nvSpPr>
          <p:cNvPr id="296" name="Line 12"/>
          <p:cNvSpPr/>
          <p:nvPr/>
        </p:nvSpPr>
        <p:spPr>
          <a:xfrm>
            <a:off x="5112000" y="3960000"/>
            <a:ext cx="0" cy="216000"/>
          </a:xfrm>
          <a:prstGeom prst="line">
            <a:avLst/>
          </a:prstGeom>
          <a:ln>
            <a:solidFill>
              <a:srgbClr val="3465a4"/>
            </a:solidFill>
            <a:tailEnd len="med" type="triangle" w="med"/>
          </a:ln>
        </p:spPr>
        <p:style>
          <a:lnRef idx="0"/>
          <a:fillRef idx="0"/>
          <a:effectRef idx="0"/>
          <a:fontRef idx="minor"/>
        </p:style>
      </p:sp>
      <p:sp>
        <p:nvSpPr>
          <p:cNvPr id="297" name="Line 13"/>
          <p:cNvSpPr/>
          <p:nvPr/>
        </p:nvSpPr>
        <p:spPr>
          <a:xfrm>
            <a:off x="5112000" y="5111280"/>
            <a:ext cx="0" cy="36072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49CED5F-7DA8-4B3C-8C04-8D9623B8F2D3}" type="slidenum">
              <a:rPr b="0" lang="en-US" sz="1600" spc="-1" strike="noStrike">
                <a:solidFill>
                  <a:srgbClr val="1c7ddb"/>
                </a:solidFill>
                <a:latin typeface="Abadi"/>
                <a:ea typeface="DejaVu Sans"/>
              </a:rPr>
              <a:t>12</a:t>
            </a:fld>
            <a:endParaRPr b="0" lang="en-IN" sz="1600" spc="-1" strike="noStrike">
              <a:latin typeface="Arial"/>
            </a:endParaRPr>
          </a:p>
        </p:txBody>
      </p:sp>
      <p:sp>
        <p:nvSpPr>
          <p:cNvPr id="299" name="CustomShape 2"/>
          <p:cNvSpPr/>
          <p:nvPr/>
        </p:nvSpPr>
        <p:spPr>
          <a:xfrm>
            <a:off x="922320" y="1792440"/>
            <a:ext cx="3927960" cy="3807360"/>
          </a:xfrm>
          <a:prstGeom prst="rect">
            <a:avLst/>
          </a:prstGeom>
          <a:noFill/>
          <a:ln>
            <a:noFill/>
          </a:ln>
        </p:spPr>
        <p:style>
          <a:lnRef idx="0"/>
          <a:fillRef idx="0"/>
          <a:effectRef idx="0"/>
          <a:fontRef idx="minor"/>
        </p:style>
      </p:sp>
      <p:sp>
        <p:nvSpPr>
          <p:cNvPr id="300" name="CustomShape 3"/>
          <p:cNvSpPr/>
          <p:nvPr/>
        </p:nvSpPr>
        <p:spPr>
          <a:xfrm>
            <a:off x="770040" y="538560"/>
            <a:ext cx="10511280" cy="544680"/>
          </a:xfrm>
          <a:prstGeom prst="rect">
            <a:avLst/>
          </a:prstGeom>
          <a:noFill/>
          <a:ln>
            <a:noFill/>
          </a:ln>
        </p:spPr>
        <p:style>
          <a:lnRef idx="0"/>
          <a:fillRef idx="0"/>
          <a:effectRef idx="0"/>
          <a:fontRef idx="minor"/>
        </p:style>
      </p:sp>
      <p:sp>
        <p:nvSpPr>
          <p:cNvPr id="301" name="CustomShape 4"/>
          <p:cNvSpPr/>
          <p:nvPr/>
        </p:nvSpPr>
        <p:spPr>
          <a:xfrm>
            <a:off x="922320" y="69120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302" name="CustomShape 5"/>
          <p:cNvSpPr/>
          <p:nvPr/>
        </p:nvSpPr>
        <p:spPr>
          <a:xfrm>
            <a:off x="1584000" y="2376720"/>
            <a:ext cx="7630200" cy="5749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Iterate over the html tables using enumerate and append the data from</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Table cells into the lists(values of the dictionary)</a:t>
            </a:r>
            <a:endParaRPr b="0" lang="en-IN" sz="1800" spc="-1" strike="noStrike">
              <a:latin typeface="Arial"/>
            </a:endParaRPr>
          </a:p>
        </p:txBody>
      </p:sp>
      <p:sp>
        <p:nvSpPr>
          <p:cNvPr id="303" name="CustomShape 6"/>
          <p:cNvSpPr/>
          <p:nvPr/>
        </p:nvSpPr>
        <p:spPr>
          <a:xfrm>
            <a:off x="4791960" y="1503720"/>
            <a:ext cx="790200" cy="502200"/>
          </a:xfrm>
          <a:prstGeom prst="flowChartOffpageConnector">
            <a:avLst/>
          </a:prstGeom>
          <a:solidFill>
            <a:srgbClr val="729fcf"/>
          </a:solidFill>
          <a:ln>
            <a:solidFill>
              <a:srgbClr val="3465a4"/>
            </a:solid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a:t>
            </a:r>
            <a:endParaRPr b="0" lang="en-IN" sz="1800" spc="-1" strike="noStrike">
              <a:latin typeface="Arial"/>
            </a:endParaRPr>
          </a:p>
        </p:txBody>
      </p:sp>
      <p:sp>
        <p:nvSpPr>
          <p:cNvPr id="304" name="CustomShape 7"/>
          <p:cNvSpPr/>
          <p:nvPr/>
        </p:nvSpPr>
        <p:spPr>
          <a:xfrm>
            <a:off x="1512000" y="3313440"/>
            <a:ext cx="7630200" cy="9342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dataframe using dictionary comprehension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keys and the values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(type casted to series) from the dictionary</a:t>
            </a:r>
            <a:endParaRPr b="0" lang="en-IN" sz="1800" spc="-1" strike="noStrike">
              <a:latin typeface="Arial"/>
            </a:endParaRPr>
          </a:p>
        </p:txBody>
      </p:sp>
      <p:sp>
        <p:nvSpPr>
          <p:cNvPr id="305" name="CustomShape 8"/>
          <p:cNvSpPr/>
          <p:nvPr/>
        </p:nvSpPr>
        <p:spPr>
          <a:xfrm>
            <a:off x="2304000" y="4681080"/>
            <a:ext cx="6046920" cy="574560"/>
          </a:xfrm>
          <a:custGeom>
            <a:avLst/>
            <a:gdLst/>
            <a:ahLst/>
            <a:rect l="l" t="t" r="r" b="b"/>
            <a:pathLst>
              <a:path w="15402" h="2002">
                <a:moveTo>
                  <a:pt x="333" y="0"/>
                </a:moveTo>
                <a:lnTo>
                  <a:pt x="334" y="0"/>
                </a:lnTo>
                <a:cubicBezTo>
                  <a:pt x="275" y="0"/>
                  <a:pt x="217" y="15"/>
                  <a:pt x="167" y="45"/>
                </a:cubicBezTo>
                <a:cubicBezTo>
                  <a:pt x="116" y="74"/>
                  <a:pt x="74" y="116"/>
                  <a:pt x="45" y="167"/>
                </a:cubicBezTo>
                <a:cubicBezTo>
                  <a:pt x="15" y="217"/>
                  <a:pt x="0" y="275"/>
                  <a:pt x="0" y="334"/>
                </a:cubicBezTo>
                <a:lnTo>
                  <a:pt x="0" y="1667"/>
                </a:lnTo>
                <a:lnTo>
                  <a:pt x="0" y="1668"/>
                </a:lnTo>
                <a:cubicBezTo>
                  <a:pt x="0" y="1726"/>
                  <a:pt x="15" y="1784"/>
                  <a:pt x="45" y="1834"/>
                </a:cubicBezTo>
                <a:cubicBezTo>
                  <a:pt x="74" y="1885"/>
                  <a:pt x="116" y="1927"/>
                  <a:pt x="167" y="1956"/>
                </a:cubicBezTo>
                <a:cubicBezTo>
                  <a:pt x="217" y="1986"/>
                  <a:pt x="275" y="2001"/>
                  <a:pt x="334" y="2001"/>
                </a:cubicBezTo>
                <a:lnTo>
                  <a:pt x="15067" y="2001"/>
                </a:lnTo>
                <a:lnTo>
                  <a:pt x="15068" y="2001"/>
                </a:lnTo>
                <a:cubicBezTo>
                  <a:pt x="15126" y="2001"/>
                  <a:pt x="15184" y="1986"/>
                  <a:pt x="15234" y="1956"/>
                </a:cubicBezTo>
                <a:cubicBezTo>
                  <a:pt x="15285" y="1927"/>
                  <a:pt x="15327" y="1885"/>
                  <a:pt x="15356" y="1834"/>
                </a:cubicBezTo>
                <a:cubicBezTo>
                  <a:pt x="15386" y="1784"/>
                  <a:pt x="15401" y="1726"/>
                  <a:pt x="15401" y="1668"/>
                </a:cubicBezTo>
                <a:lnTo>
                  <a:pt x="15401" y="333"/>
                </a:lnTo>
                <a:lnTo>
                  <a:pt x="15401" y="334"/>
                </a:lnTo>
                <a:lnTo>
                  <a:pt x="15401" y="334"/>
                </a:lnTo>
                <a:cubicBezTo>
                  <a:pt x="15401" y="275"/>
                  <a:pt x="15386" y="217"/>
                  <a:pt x="15356" y="167"/>
                </a:cubicBezTo>
                <a:cubicBezTo>
                  <a:pt x="15327" y="116"/>
                  <a:pt x="15285" y="74"/>
                  <a:pt x="15234" y="45"/>
                </a:cubicBezTo>
                <a:cubicBezTo>
                  <a:pt x="15184" y="15"/>
                  <a:pt x="15126" y="0"/>
                  <a:pt x="15068" y="0"/>
                </a:cubicBezTo>
                <a:lnTo>
                  <a:pt x="333"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Stop Data Collection using scraping</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(save the df to spacex_web_scraped.csv)</a:t>
            </a:r>
            <a:endParaRPr b="0" lang="en-IN" sz="1800" spc="-1" strike="noStrike">
              <a:latin typeface="Arial"/>
            </a:endParaRPr>
          </a:p>
        </p:txBody>
      </p:sp>
      <p:sp>
        <p:nvSpPr>
          <p:cNvPr id="306" name="Line 9"/>
          <p:cNvSpPr/>
          <p:nvPr/>
        </p:nvSpPr>
        <p:spPr>
          <a:xfrm>
            <a:off x="5184000" y="2015280"/>
            <a:ext cx="0" cy="361440"/>
          </a:xfrm>
          <a:prstGeom prst="line">
            <a:avLst/>
          </a:prstGeom>
          <a:ln>
            <a:solidFill>
              <a:srgbClr val="3465a4"/>
            </a:solidFill>
            <a:tailEnd len="med" type="triangle" w="med"/>
          </a:ln>
        </p:spPr>
        <p:style>
          <a:lnRef idx="0"/>
          <a:fillRef idx="0"/>
          <a:effectRef idx="0"/>
          <a:fontRef idx="minor"/>
        </p:style>
      </p:sp>
      <p:sp>
        <p:nvSpPr>
          <p:cNvPr id="307" name="Line 10"/>
          <p:cNvSpPr/>
          <p:nvPr/>
        </p:nvSpPr>
        <p:spPr>
          <a:xfrm>
            <a:off x="5184000" y="2952000"/>
            <a:ext cx="0" cy="360720"/>
          </a:xfrm>
          <a:prstGeom prst="line">
            <a:avLst/>
          </a:prstGeom>
          <a:ln>
            <a:solidFill>
              <a:srgbClr val="3465a4"/>
            </a:solidFill>
            <a:tailEnd len="med" type="triangle" w="med"/>
          </a:ln>
        </p:spPr>
        <p:style>
          <a:lnRef idx="0"/>
          <a:fillRef idx="0"/>
          <a:effectRef idx="0"/>
          <a:fontRef idx="minor"/>
        </p:style>
      </p:sp>
      <p:sp>
        <p:nvSpPr>
          <p:cNvPr id="308" name="Line 11"/>
          <p:cNvSpPr/>
          <p:nvPr/>
        </p:nvSpPr>
        <p:spPr>
          <a:xfrm>
            <a:off x="5184000" y="4248000"/>
            <a:ext cx="0" cy="432000"/>
          </a:xfrm>
          <a:prstGeom prst="line">
            <a:avLst/>
          </a:prstGeom>
          <a:ln>
            <a:solidFill>
              <a:srgbClr val="3465a4"/>
            </a:solidFill>
            <a:tailEnd len="med" type="triangle" w="med"/>
          </a:ln>
        </p:spPr>
        <p:style>
          <a:lnRef idx="0"/>
          <a:fillRef idx="0"/>
          <a:effectRef idx="0"/>
          <a:fontRef idx="minor"/>
        </p:style>
      </p:sp>
      <p:sp>
        <p:nvSpPr>
          <p:cNvPr id="309" name="CustomShape 12"/>
          <p:cNvSpPr/>
          <p:nvPr/>
        </p:nvSpPr>
        <p:spPr>
          <a:xfrm>
            <a:off x="1080000" y="5400000"/>
            <a:ext cx="9575640" cy="1388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292929"/>
                </a:solidFill>
                <a:latin typeface="Abadi"/>
              </a:rPr>
              <a:t>The GitHub URL of the completed web scraping notebook is</a:t>
            </a:r>
            <a:endParaRPr b="0" lang="en-IN" sz="2200" spc="-1" strike="noStrike">
              <a:latin typeface="Arial"/>
            </a:endParaRPr>
          </a:p>
          <a:p>
            <a:pPr>
              <a:lnSpc>
                <a:spcPct val="100000"/>
              </a:lnSpc>
            </a:pPr>
            <a:r>
              <a:rPr b="0" lang="en-US" sz="2200" spc="-1" strike="noStrike">
                <a:solidFill>
                  <a:srgbClr val="292929"/>
                </a:solidFill>
                <a:latin typeface="Abadi"/>
              </a:rPr>
              <a:t>https://github.com/pradeepkrb86/SpaceX_Capstone/blob/main/jupyter-labs-webscraping.ipynb</a:t>
            </a:r>
            <a:endParaRPr b="0" lang="en-IN" sz="2200" spc="-1" strike="noStrike">
              <a:latin typeface="Arial"/>
            </a:endParaRPr>
          </a:p>
          <a:p>
            <a:pPr>
              <a:lnSpc>
                <a:spcPct val="100000"/>
              </a:lnSpc>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0"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2C9C491-D21E-4973-B99B-C9090CF055BD}" type="slidenum">
              <a:rPr b="0" lang="en-US" sz="1600" spc="-1" strike="noStrike">
                <a:solidFill>
                  <a:srgbClr val="1c7ddb"/>
                </a:solidFill>
                <a:latin typeface="Abadi"/>
                <a:ea typeface="DejaVu Sans"/>
              </a:rPr>
              <a:t>13</a:t>
            </a:fld>
            <a:endParaRPr b="0" lang="en-IN" sz="1600" spc="-1" strike="noStrike">
              <a:latin typeface="Arial"/>
            </a:endParaRPr>
          </a:p>
        </p:txBody>
      </p:sp>
      <p:sp>
        <p:nvSpPr>
          <p:cNvPr id="311" name="CustomShape 2"/>
          <p:cNvSpPr/>
          <p:nvPr/>
        </p:nvSpPr>
        <p:spPr>
          <a:xfrm>
            <a:off x="770040" y="1825560"/>
            <a:ext cx="8971200" cy="43470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312"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
        <p:nvSpPr>
          <p:cNvPr id="313" name="CustomShape 4"/>
          <p:cNvSpPr/>
          <p:nvPr/>
        </p:nvSpPr>
        <p:spPr>
          <a:xfrm>
            <a:off x="2304000" y="1440000"/>
            <a:ext cx="5542560" cy="718560"/>
          </a:xfrm>
          <a:custGeom>
            <a:avLst/>
            <a:gdLst/>
            <a:ahLst/>
            <a:rect l="l" t="t" r="r" b="b"/>
            <a:pathLst>
              <a:path w="15402" h="2002">
                <a:moveTo>
                  <a:pt x="333" y="0"/>
                </a:moveTo>
                <a:lnTo>
                  <a:pt x="334" y="0"/>
                </a:lnTo>
                <a:cubicBezTo>
                  <a:pt x="275" y="0"/>
                  <a:pt x="217" y="15"/>
                  <a:pt x="167" y="45"/>
                </a:cubicBezTo>
                <a:cubicBezTo>
                  <a:pt x="116" y="74"/>
                  <a:pt x="74" y="116"/>
                  <a:pt x="45" y="167"/>
                </a:cubicBezTo>
                <a:cubicBezTo>
                  <a:pt x="15" y="217"/>
                  <a:pt x="0" y="275"/>
                  <a:pt x="0" y="334"/>
                </a:cubicBezTo>
                <a:lnTo>
                  <a:pt x="0" y="1667"/>
                </a:lnTo>
                <a:lnTo>
                  <a:pt x="0" y="1668"/>
                </a:lnTo>
                <a:cubicBezTo>
                  <a:pt x="0" y="1726"/>
                  <a:pt x="15" y="1784"/>
                  <a:pt x="45" y="1834"/>
                </a:cubicBezTo>
                <a:cubicBezTo>
                  <a:pt x="74" y="1885"/>
                  <a:pt x="116" y="1927"/>
                  <a:pt x="167" y="1956"/>
                </a:cubicBezTo>
                <a:cubicBezTo>
                  <a:pt x="217" y="1986"/>
                  <a:pt x="275" y="2001"/>
                  <a:pt x="334" y="2001"/>
                </a:cubicBezTo>
                <a:lnTo>
                  <a:pt x="15067" y="2001"/>
                </a:lnTo>
                <a:lnTo>
                  <a:pt x="15068" y="2001"/>
                </a:lnTo>
                <a:cubicBezTo>
                  <a:pt x="15126" y="2001"/>
                  <a:pt x="15184" y="1986"/>
                  <a:pt x="15234" y="1956"/>
                </a:cubicBezTo>
                <a:cubicBezTo>
                  <a:pt x="15285" y="1927"/>
                  <a:pt x="15327" y="1885"/>
                  <a:pt x="15356" y="1834"/>
                </a:cubicBezTo>
                <a:cubicBezTo>
                  <a:pt x="15386" y="1784"/>
                  <a:pt x="15401" y="1726"/>
                  <a:pt x="15401" y="1668"/>
                </a:cubicBezTo>
                <a:lnTo>
                  <a:pt x="15401" y="333"/>
                </a:lnTo>
                <a:lnTo>
                  <a:pt x="15401" y="334"/>
                </a:lnTo>
                <a:lnTo>
                  <a:pt x="15401" y="334"/>
                </a:lnTo>
                <a:cubicBezTo>
                  <a:pt x="15401" y="275"/>
                  <a:pt x="15386" y="217"/>
                  <a:pt x="15356" y="167"/>
                </a:cubicBezTo>
                <a:cubicBezTo>
                  <a:pt x="15327" y="116"/>
                  <a:pt x="15285" y="74"/>
                  <a:pt x="15234" y="45"/>
                </a:cubicBezTo>
                <a:cubicBezTo>
                  <a:pt x="15184" y="15"/>
                  <a:pt x="15126" y="0"/>
                  <a:pt x="15068" y="0"/>
                </a:cubicBezTo>
                <a:lnTo>
                  <a:pt x="333"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 Data Wrangling</a:t>
            </a:r>
            <a:endParaRPr b="0" lang="en-IN" sz="1800" spc="-1" strike="noStrike">
              <a:latin typeface="Arial"/>
            </a:endParaRPr>
          </a:p>
        </p:txBody>
      </p:sp>
      <p:sp>
        <p:nvSpPr>
          <p:cNvPr id="314" name="CustomShape 5"/>
          <p:cNvSpPr/>
          <p:nvPr/>
        </p:nvSpPr>
        <p:spPr>
          <a:xfrm>
            <a:off x="1224000" y="2521080"/>
            <a:ext cx="8133840" cy="645840"/>
          </a:xfrm>
          <a:custGeom>
            <a:avLst/>
            <a:gdLst/>
            <a:ahLst/>
            <a:rect l="l" t="t" r="r" b="b"/>
            <a:pathLst>
              <a:path w="21801" h="2202">
                <a:moveTo>
                  <a:pt x="1500" y="0"/>
                </a:moveTo>
                <a:lnTo>
                  <a:pt x="21800" y="0"/>
                </a:lnTo>
                <a:lnTo>
                  <a:pt x="20300" y="2201"/>
                </a:lnTo>
                <a:lnTo>
                  <a:pt x="0" y="2201"/>
                </a:lnTo>
                <a:lnTo>
                  <a:pt x="150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Read the dataset_part_1.csv(obtained from data collection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spaceX API) into a pandas dataframe named df  </a:t>
            </a:r>
            <a:endParaRPr b="0" lang="en-IN" sz="1800" spc="-1" strike="noStrike">
              <a:latin typeface="Arial"/>
            </a:endParaRPr>
          </a:p>
        </p:txBody>
      </p:sp>
      <p:sp>
        <p:nvSpPr>
          <p:cNvPr id="315" name="CustomShape 6"/>
          <p:cNvSpPr/>
          <p:nvPr/>
        </p:nvSpPr>
        <p:spPr>
          <a:xfrm>
            <a:off x="1224360" y="3672000"/>
            <a:ext cx="7918560" cy="5749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Find the unique values in Outcome column of df using value_counts() which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Returns a series</a:t>
            </a:r>
            <a:endParaRPr b="0" lang="en-IN" sz="1800" spc="-1" strike="noStrike">
              <a:latin typeface="Arial"/>
            </a:endParaRPr>
          </a:p>
        </p:txBody>
      </p:sp>
      <p:sp>
        <p:nvSpPr>
          <p:cNvPr id="316" name="CustomShape 7"/>
          <p:cNvSpPr/>
          <p:nvPr/>
        </p:nvSpPr>
        <p:spPr>
          <a:xfrm>
            <a:off x="4680360" y="5688000"/>
            <a:ext cx="862560" cy="502560"/>
          </a:xfrm>
          <a:prstGeom prst="flowChartOffpageConnector">
            <a:avLst/>
          </a:prstGeom>
          <a:solidFill>
            <a:srgbClr val="729fcf"/>
          </a:solidFill>
          <a:ln>
            <a:solidFill>
              <a:srgbClr val="3465a4"/>
            </a:solid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a:t>
            </a:r>
            <a:endParaRPr b="0" lang="en-IN" sz="1800" spc="-1" strike="noStrike">
              <a:latin typeface="Arial"/>
            </a:endParaRPr>
          </a:p>
        </p:txBody>
      </p:sp>
      <p:sp>
        <p:nvSpPr>
          <p:cNvPr id="317" name="CustomShape 8"/>
          <p:cNvSpPr/>
          <p:nvPr/>
        </p:nvSpPr>
        <p:spPr>
          <a:xfrm>
            <a:off x="1296000" y="4528800"/>
            <a:ext cx="7774920" cy="726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Extract the bad outcomes from the series using keys() method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Filtering the bad outcomes using the returned index by keys</a:t>
            </a:r>
            <a:endParaRPr b="0" lang="en-IN" sz="1800" spc="-1" strike="noStrike">
              <a:latin typeface="Arial"/>
            </a:endParaRPr>
          </a:p>
        </p:txBody>
      </p:sp>
      <p:sp>
        <p:nvSpPr>
          <p:cNvPr id="318" name="Line 9"/>
          <p:cNvSpPr/>
          <p:nvPr/>
        </p:nvSpPr>
        <p:spPr>
          <a:xfrm>
            <a:off x="5112000" y="2159640"/>
            <a:ext cx="0" cy="361440"/>
          </a:xfrm>
          <a:prstGeom prst="line">
            <a:avLst/>
          </a:prstGeom>
          <a:ln>
            <a:solidFill>
              <a:srgbClr val="3465a4"/>
            </a:solidFill>
            <a:tailEnd len="med" type="triangle" w="med"/>
          </a:ln>
        </p:spPr>
        <p:style>
          <a:lnRef idx="0"/>
          <a:fillRef idx="0"/>
          <a:effectRef idx="0"/>
          <a:fontRef idx="minor"/>
        </p:style>
      </p:sp>
      <p:sp>
        <p:nvSpPr>
          <p:cNvPr id="319" name="Line 10"/>
          <p:cNvSpPr/>
          <p:nvPr/>
        </p:nvSpPr>
        <p:spPr>
          <a:xfrm>
            <a:off x="5112000" y="3168000"/>
            <a:ext cx="0" cy="504000"/>
          </a:xfrm>
          <a:prstGeom prst="line">
            <a:avLst/>
          </a:prstGeom>
          <a:ln>
            <a:solidFill>
              <a:srgbClr val="3465a4"/>
            </a:solidFill>
            <a:tailEnd len="med" type="triangle" w="med"/>
          </a:ln>
        </p:spPr>
        <p:style>
          <a:lnRef idx="0"/>
          <a:fillRef idx="0"/>
          <a:effectRef idx="0"/>
          <a:fontRef idx="minor"/>
        </p:style>
      </p:sp>
      <p:sp>
        <p:nvSpPr>
          <p:cNvPr id="320" name="Line 11"/>
          <p:cNvSpPr/>
          <p:nvPr/>
        </p:nvSpPr>
        <p:spPr>
          <a:xfrm>
            <a:off x="5112000" y="4248000"/>
            <a:ext cx="0" cy="280800"/>
          </a:xfrm>
          <a:prstGeom prst="line">
            <a:avLst/>
          </a:prstGeom>
          <a:ln>
            <a:solidFill>
              <a:srgbClr val="3465a4"/>
            </a:solidFill>
            <a:tailEnd len="med" type="triangle" w="med"/>
          </a:ln>
        </p:spPr>
        <p:style>
          <a:lnRef idx="0"/>
          <a:fillRef idx="0"/>
          <a:effectRef idx="0"/>
          <a:fontRef idx="minor"/>
        </p:style>
      </p:sp>
      <p:sp>
        <p:nvSpPr>
          <p:cNvPr id="321" name="Line 12"/>
          <p:cNvSpPr/>
          <p:nvPr/>
        </p:nvSpPr>
        <p:spPr>
          <a:xfrm>
            <a:off x="5119200" y="5256000"/>
            <a:ext cx="0" cy="43200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2"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3F0E381C-9AA8-4ADD-8F5C-A5327574C6D0}" type="slidenum">
              <a:rPr b="0" lang="en-US" sz="1600" spc="-1" strike="noStrike">
                <a:solidFill>
                  <a:srgbClr val="1c7ddb"/>
                </a:solidFill>
                <a:latin typeface="Abadi"/>
                <a:ea typeface="DejaVu Sans"/>
              </a:rPr>
              <a:t>14</a:t>
            </a:fld>
            <a:endParaRPr b="0" lang="en-IN" sz="1600" spc="-1" strike="noStrike">
              <a:latin typeface="Arial"/>
            </a:endParaRPr>
          </a:p>
        </p:txBody>
      </p:sp>
      <p:sp>
        <p:nvSpPr>
          <p:cNvPr id="323" name="CustomShape 2"/>
          <p:cNvSpPr/>
          <p:nvPr/>
        </p:nvSpPr>
        <p:spPr>
          <a:xfrm>
            <a:off x="770040" y="1825560"/>
            <a:ext cx="8971200" cy="43470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
        <p:nvSpPr>
          <p:cNvPr id="324"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sp>
        <p:nvSpPr>
          <p:cNvPr id="325" name="CustomShape 4"/>
          <p:cNvSpPr/>
          <p:nvPr/>
        </p:nvSpPr>
        <p:spPr>
          <a:xfrm>
            <a:off x="2448000" y="3672000"/>
            <a:ext cx="6046920" cy="430560"/>
          </a:xfrm>
          <a:custGeom>
            <a:avLst/>
            <a:gdLst/>
            <a:ahLst/>
            <a:rect l="l" t="t" r="r" b="b"/>
            <a:pathLst>
              <a:path w="15402" h="2002">
                <a:moveTo>
                  <a:pt x="333" y="0"/>
                </a:moveTo>
                <a:lnTo>
                  <a:pt x="334" y="0"/>
                </a:lnTo>
                <a:cubicBezTo>
                  <a:pt x="275" y="0"/>
                  <a:pt x="217" y="15"/>
                  <a:pt x="167" y="45"/>
                </a:cubicBezTo>
                <a:cubicBezTo>
                  <a:pt x="116" y="74"/>
                  <a:pt x="74" y="116"/>
                  <a:pt x="45" y="167"/>
                </a:cubicBezTo>
                <a:cubicBezTo>
                  <a:pt x="15" y="217"/>
                  <a:pt x="0" y="275"/>
                  <a:pt x="0" y="334"/>
                </a:cubicBezTo>
                <a:lnTo>
                  <a:pt x="0" y="1667"/>
                </a:lnTo>
                <a:lnTo>
                  <a:pt x="0" y="1668"/>
                </a:lnTo>
                <a:cubicBezTo>
                  <a:pt x="0" y="1726"/>
                  <a:pt x="15" y="1784"/>
                  <a:pt x="45" y="1834"/>
                </a:cubicBezTo>
                <a:cubicBezTo>
                  <a:pt x="74" y="1885"/>
                  <a:pt x="116" y="1927"/>
                  <a:pt x="167" y="1956"/>
                </a:cubicBezTo>
                <a:cubicBezTo>
                  <a:pt x="217" y="1986"/>
                  <a:pt x="275" y="2001"/>
                  <a:pt x="334" y="2001"/>
                </a:cubicBezTo>
                <a:lnTo>
                  <a:pt x="15067" y="2001"/>
                </a:lnTo>
                <a:lnTo>
                  <a:pt x="15068" y="2001"/>
                </a:lnTo>
                <a:cubicBezTo>
                  <a:pt x="15126" y="2001"/>
                  <a:pt x="15184" y="1986"/>
                  <a:pt x="15234" y="1956"/>
                </a:cubicBezTo>
                <a:cubicBezTo>
                  <a:pt x="15285" y="1927"/>
                  <a:pt x="15327" y="1885"/>
                  <a:pt x="15356" y="1834"/>
                </a:cubicBezTo>
                <a:cubicBezTo>
                  <a:pt x="15386" y="1784"/>
                  <a:pt x="15401" y="1726"/>
                  <a:pt x="15401" y="1668"/>
                </a:cubicBezTo>
                <a:lnTo>
                  <a:pt x="15401" y="333"/>
                </a:lnTo>
                <a:lnTo>
                  <a:pt x="15401" y="334"/>
                </a:lnTo>
                <a:lnTo>
                  <a:pt x="15401" y="334"/>
                </a:lnTo>
                <a:cubicBezTo>
                  <a:pt x="15401" y="275"/>
                  <a:pt x="15386" y="217"/>
                  <a:pt x="15356" y="167"/>
                </a:cubicBezTo>
                <a:cubicBezTo>
                  <a:pt x="15327" y="116"/>
                  <a:pt x="15285" y="74"/>
                  <a:pt x="15234" y="45"/>
                </a:cubicBezTo>
                <a:cubicBezTo>
                  <a:pt x="15184" y="15"/>
                  <a:pt x="15126" y="0"/>
                  <a:pt x="15068" y="0"/>
                </a:cubicBezTo>
                <a:lnTo>
                  <a:pt x="333"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Stop Data Wrangling(save the df to dataset_part_2.csv)</a:t>
            </a:r>
            <a:endParaRPr b="0" lang="en-IN" sz="1800" spc="-1" strike="noStrike">
              <a:latin typeface="Arial"/>
            </a:endParaRPr>
          </a:p>
        </p:txBody>
      </p:sp>
      <p:sp>
        <p:nvSpPr>
          <p:cNvPr id="326" name="CustomShape 5"/>
          <p:cNvSpPr/>
          <p:nvPr/>
        </p:nvSpPr>
        <p:spPr>
          <a:xfrm>
            <a:off x="4680000" y="1512000"/>
            <a:ext cx="862560" cy="502920"/>
          </a:xfrm>
          <a:prstGeom prst="flowChartOffpageConnector">
            <a:avLst/>
          </a:prstGeom>
          <a:solidFill>
            <a:srgbClr val="729fcf"/>
          </a:solidFill>
          <a:ln>
            <a:solidFill>
              <a:srgbClr val="3465a4"/>
            </a:solid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    </a:t>
            </a:r>
            <a:r>
              <a:rPr b="0" lang="en-IN" sz="1800" spc="-1" strike="noStrike">
                <a:solidFill>
                  <a:srgbClr val="000000"/>
                </a:solidFill>
                <a:latin typeface="Arial"/>
                <a:ea typeface="DejaVu Sans"/>
              </a:rPr>
              <a:t>A</a:t>
            </a:r>
            <a:endParaRPr b="0" lang="en-IN" sz="1800" spc="-1" strike="noStrike">
              <a:latin typeface="Arial"/>
            </a:endParaRPr>
          </a:p>
        </p:txBody>
      </p:sp>
      <p:sp>
        <p:nvSpPr>
          <p:cNvPr id="327" name="CustomShape 6"/>
          <p:cNvSpPr/>
          <p:nvPr/>
        </p:nvSpPr>
        <p:spPr>
          <a:xfrm>
            <a:off x="1512000" y="2592000"/>
            <a:ext cx="7918560" cy="6469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 new list named landing_class and append value 0 to it for bad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1 for good outcomes.Assign this list to class column in df </a:t>
            </a:r>
            <a:endParaRPr b="0" lang="en-IN" sz="1800" spc="-1" strike="noStrike">
              <a:latin typeface="Arial"/>
            </a:endParaRPr>
          </a:p>
        </p:txBody>
      </p:sp>
      <p:sp>
        <p:nvSpPr>
          <p:cNvPr id="328" name="Line 7"/>
          <p:cNvSpPr/>
          <p:nvPr/>
        </p:nvSpPr>
        <p:spPr>
          <a:xfrm>
            <a:off x="5112000" y="2016000"/>
            <a:ext cx="0" cy="576000"/>
          </a:xfrm>
          <a:prstGeom prst="line">
            <a:avLst/>
          </a:prstGeom>
          <a:ln>
            <a:solidFill>
              <a:srgbClr val="3465a4"/>
            </a:solidFill>
            <a:tailEnd len="med" type="triangle" w="med"/>
          </a:ln>
        </p:spPr>
        <p:style>
          <a:lnRef idx="0"/>
          <a:fillRef idx="0"/>
          <a:effectRef idx="0"/>
          <a:fontRef idx="minor"/>
        </p:style>
      </p:sp>
      <p:sp>
        <p:nvSpPr>
          <p:cNvPr id="329" name="Line 8"/>
          <p:cNvSpPr/>
          <p:nvPr/>
        </p:nvSpPr>
        <p:spPr>
          <a:xfrm>
            <a:off x="5112000" y="3240000"/>
            <a:ext cx="0" cy="432000"/>
          </a:xfrm>
          <a:prstGeom prst="line">
            <a:avLst/>
          </a:prstGeom>
          <a:ln>
            <a:solidFill>
              <a:srgbClr val="3465a4"/>
            </a:solidFill>
            <a:tailEnd len="med" type="triangle" w="med"/>
          </a:ln>
        </p:spPr>
        <p:style>
          <a:lnRef idx="0"/>
          <a:fillRef idx="0"/>
          <a:effectRef idx="0"/>
          <a:fontRef idx="minor"/>
        </p:style>
      </p:sp>
      <p:sp>
        <p:nvSpPr>
          <p:cNvPr id="330" name="CustomShape 9"/>
          <p:cNvSpPr/>
          <p:nvPr/>
        </p:nvSpPr>
        <p:spPr>
          <a:xfrm>
            <a:off x="720000" y="4696560"/>
            <a:ext cx="10439640" cy="1063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292929"/>
                </a:solidFill>
                <a:latin typeface="Abadi"/>
                <a:ea typeface="DejaVu Sans"/>
              </a:rPr>
              <a:t>The GitHub URL of completed data wrangling notebook is </a:t>
            </a:r>
            <a:endParaRPr b="0" lang="en-IN" sz="2200" spc="-1" strike="noStrike">
              <a:latin typeface="Arial"/>
            </a:endParaRPr>
          </a:p>
          <a:p>
            <a:pPr>
              <a:lnSpc>
                <a:spcPct val="100000"/>
              </a:lnSpc>
            </a:pPr>
            <a:r>
              <a:rPr b="0" lang="en-US" sz="2200" spc="-1" strike="noStrike">
                <a:solidFill>
                  <a:srgbClr val="292929"/>
                </a:solidFill>
                <a:latin typeface="Abadi"/>
                <a:ea typeface="DejaVu Sans"/>
              </a:rPr>
              <a:t>https://github.com/pradeepkrb86/SpaceX_Capstone/blob/main/labs-jupyter-spacex-Data%20wrangling.ipynb</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1"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FB852A4-6C6D-43E4-BACF-2942B55D931D}" type="slidenum">
              <a:rPr b="0" lang="en-US" sz="1600" spc="-1" strike="noStrike">
                <a:solidFill>
                  <a:srgbClr val="1c7ddb"/>
                </a:solidFill>
                <a:latin typeface="Abadi"/>
                <a:ea typeface="DejaVu Sans"/>
              </a:rPr>
              <a:t>15</a:t>
            </a:fld>
            <a:endParaRPr b="0" lang="en-IN" sz="1600" spc="-1" strike="noStrike">
              <a:latin typeface="Arial"/>
            </a:endParaRPr>
          </a:p>
        </p:txBody>
      </p:sp>
      <p:sp>
        <p:nvSpPr>
          <p:cNvPr id="332" name="CustomShape 2"/>
          <p:cNvSpPr/>
          <p:nvPr/>
        </p:nvSpPr>
        <p:spPr>
          <a:xfrm>
            <a:off x="792000" y="1482840"/>
            <a:ext cx="9741240" cy="50688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Scatter point charts:</a:t>
            </a:r>
            <a:endParaRPr b="0" lang="en-IN" sz="2200" spc="-1" strike="noStrike">
              <a:latin typeface="Arial"/>
            </a:endParaRPr>
          </a:p>
          <a:p>
            <a:pPr>
              <a:lnSpc>
                <a:spcPct val="100000"/>
              </a:lnSpc>
              <a:spcBef>
                <a:spcPts val="1117"/>
              </a:spcBef>
            </a:pPr>
            <a:r>
              <a:rPr b="0" lang="en-US" sz="1600" spc="-1" strike="noStrike">
                <a:solidFill>
                  <a:srgbClr val="292929"/>
                </a:solidFill>
                <a:latin typeface="Abadi"/>
                <a:ea typeface="DejaVu Sans"/>
              </a:rPr>
              <a:t>Were used to visualize the affect of the different combinations of input features like</a:t>
            </a:r>
            <a:endParaRPr b="0" lang="en-IN" sz="1600" spc="-1" strike="noStrike">
              <a:latin typeface="Arial"/>
            </a:endParaRPr>
          </a:p>
          <a:p>
            <a:pPr>
              <a:lnSpc>
                <a:spcPct val="100000"/>
              </a:lnSpc>
              <a:spcBef>
                <a:spcPts val="1117"/>
              </a:spcBef>
            </a:pPr>
            <a:r>
              <a:rPr b="0" lang="en-US" sz="1600" spc="-1" strike="noStrike">
                <a:solidFill>
                  <a:srgbClr val="292929"/>
                </a:solidFill>
                <a:latin typeface="Abadi"/>
                <a:ea typeface="DejaVu Sans"/>
              </a:rPr>
              <a:t>a)Payload and launchsite</a:t>
            </a:r>
            <a:endParaRPr b="0" lang="en-IN" sz="1600" spc="-1" strike="noStrike">
              <a:latin typeface="Arial"/>
            </a:endParaRPr>
          </a:p>
          <a:p>
            <a:pPr>
              <a:lnSpc>
                <a:spcPct val="100000"/>
              </a:lnSpc>
              <a:spcBef>
                <a:spcPts val="1117"/>
              </a:spcBef>
            </a:pPr>
            <a:r>
              <a:rPr b="0" lang="en-US" sz="1600" spc="-1" strike="noStrike">
                <a:solidFill>
                  <a:srgbClr val="292929"/>
                </a:solidFill>
                <a:latin typeface="Abadi"/>
                <a:ea typeface="DejaVu Sans"/>
              </a:rPr>
              <a:t>b)Flight number and launchsite</a:t>
            </a:r>
            <a:endParaRPr b="0" lang="en-IN" sz="1600" spc="-1" strike="noStrike">
              <a:latin typeface="Arial"/>
            </a:endParaRPr>
          </a:p>
          <a:p>
            <a:pPr>
              <a:lnSpc>
                <a:spcPct val="100000"/>
              </a:lnSpc>
              <a:spcBef>
                <a:spcPts val="1117"/>
              </a:spcBef>
            </a:pPr>
            <a:r>
              <a:rPr b="0" lang="en-US" sz="1600" spc="-1" strike="noStrike">
                <a:solidFill>
                  <a:srgbClr val="292929"/>
                </a:solidFill>
                <a:latin typeface="Abadi"/>
                <a:ea typeface="DejaVu Sans"/>
              </a:rPr>
              <a:t>c)Flight number or payload with orbit type</a:t>
            </a:r>
            <a:endParaRPr b="0" lang="en-IN" sz="1600" spc="-1" strike="noStrike">
              <a:latin typeface="Arial"/>
            </a:endParaRPr>
          </a:p>
          <a:p>
            <a:pPr>
              <a:lnSpc>
                <a:spcPct val="100000"/>
              </a:lnSpc>
              <a:spcBef>
                <a:spcPts val="1117"/>
              </a:spcBef>
            </a:pPr>
            <a:r>
              <a:rPr b="0" lang="en-US" sz="1600" spc="-1" strike="noStrike">
                <a:solidFill>
                  <a:srgbClr val="292929"/>
                </a:solidFill>
                <a:latin typeface="Abadi"/>
                <a:ea typeface="DejaVu Sans"/>
              </a:rPr>
              <a:t>on the launch outcome.</a:t>
            </a: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Bar chart:</a:t>
            </a:r>
            <a:endParaRPr b="0" lang="en-IN" sz="2200" spc="-1" strike="noStrike">
              <a:latin typeface="Arial"/>
            </a:endParaRPr>
          </a:p>
          <a:p>
            <a:pPr>
              <a:lnSpc>
                <a:spcPct val="100000"/>
              </a:lnSpc>
            </a:pPr>
            <a:r>
              <a:rPr b="0" lang="en-US" sz="1600" spc="-1" strike="noStrike">
                <a:solidFill>
                  <a:srgbClr val="292929"/>
                </a:solidFill>
                <a:latin typeface="Abadi"/>
                <a:ea typeface="DejaVu Sans"/>
              </a:rPr>
              <a:t>Was used to compare the success rate of each orbit type.</a:t>
            </a: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Line plot:</a:t>
            </a:r>
            <a:endParaRPr b="0" lang="en-IN" sz="2200" spc="-1" strike="noStrike">
              <a:latin typeface="Arial"/>
            </a:endParaRPr>
          </a:p>
          <a:p>
            <a:pPr>
              <a:lnSpc>
                <a:spcPct val="100000"/>
              </a:lnSpc>
            </a:pPr>
            <a:r>
              <a:rPr b="0" lang="en-US" sz="1600" spc="-1" strike="noStrike">
                <a:solidFill>
                  <a:srgbClr val="292929"/>
                </a:solidFill>
                <a:latin typeface="Abadi"/>
                <a:ea typeface="DejaVu Sans"/>
              </a:rPr>
              <a:t>Was used to see the average success rate over the years from 2010 to 2020.</a:t>
            </a: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GitHub URL of completed EDA is https://github.com/pradeepkrb86/SpaceX_Capstone/blob/main/jupyter-labs-eda-dataviz.ipynb</a:t>
            </a:r>
            <a:endParaRPr b="0" lang="en-IN" sz="2200" spc="-1" strike="noStrike">
              <a:latin typeface="Arial"/>
            </a:endParaRPr>
          </a:p>
        </p:txBody>
      </p:sp>
      <p:sp>
        <p:nvSpPr>
          <p:cNvPr id="333"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4"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95575E2B-9E48-4D81-A8DE-8A6FB88E74AE}" type="slidenum">
              <a:rPr b="0" lang="en-US" sz="1600" spc="-1" strike="noStrike">
                <a:solidFill>
                  <a:srgbClr val="1c7ddb"/>
                </a:solidFill>
                <a:latin typeface="Abadi"/>
                <a:ea typeface="DejaVu Sans"/>
              </a:rPr>
              <a:t>16</a:t>
            </a:fld>
            <a:endParaRPr b="0" lang="en-IN" sz="1600" spc="-1" strike="noStrike">
              <a:latin typeface="Arial"/>
            </a:endParaRPr>
          </a:p>
        </p:txBody>
      </p:sp>
      <p:sp>
        <p:nvSpPr>
          <p:cNvPr id="335" name="CustomShape 2"/>
          <p:cNvSpPr/>
          <p:nvPr/>
        </p:nvSpPr>
        <p:spPr>
          <a:xfrm>
            <a:off x="770040" y="1806480"/>
            <a:ext cx="9741240" cy="4347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Summary of SQL Queries</a:t>
            </a:r>
            <a:endParaRPr b="0" lang="en-IN" sz="2200" spc="-1" strike="noStrike">
              <a:latin typeface="Arial"/>
            </a:endParaRPr>
          </a:p>
          <a:p>
            <a:pPr marL="360000">
              <a:lnSpc>
                <a:spcPct val="100000"/>
              </a:lnSpc>
            </a:pPr>
            <a:r>
              <a:rPr b="0" lang="en-US" sz="1600" spc="-1" strike="noStrike">
                <a:solidFill>
                  <a:srgbClr val="292929"/>
                </a:solidFill>
                <a:latin typeface="Abadi"/>
                <a:ea typeface="DejaVu Sans"/>
              </a:rPr>
              <a:t>Select names of unique launch sites.</a:t>
            </a:r>
            <a:endParaRPr b="0" lang="en-IN" sz="1600" spc="-1" strike="noStrike">
              <a:latin typeface="Arial"/>
              <a:ea typeface="Noto Sans CJK SC"/>
            </a:endParaRPr>
          </a:p>
          <a:p>
            <a:pPr marL="360000">
              <a:lnSpc>
                <a:spcPct val="100000"/>
              </a:lnSpc>
            </a:pP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Find the first 5 records where launch site names starts with CCA.</a:t>
            </a: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Calculate the  total payload mass carried by all boosters of NASA (CRS).</a:t>
            </a: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Find average payload mass carried by Booster version F9 v1.1.</a:t>
            </a: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Display the date when first successful landing outcome in groundpad was achieved.</a:t>
            </a: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Find names of boosters with payload mass between 4000 and 6000  kg and have success in drone ship.</a:t>
            </a:r>
            <a:endParaRPr b="0" lang="en-IN" sz="1600" spc="-1" strike="noStrike">
              <a:latin typeface="Arial"/>
              <a:ea typeface="Noto Sans CJK SC"/>
            </a:endParaRPr>
          </a:p>
          <a:p>
            <a:pPr marL="360000">
              <a:lnSpc>
                <a:spcPct val="100000"/>
              </a:lnSpc>
            </a:pPr>
            <a:r>
              <a:rPr b="0" lang="en-US" sz="1600" spc="-1" strike="noStrike">
                <a:solidFill>
                  <a:srgbClr val="292929"/>
                </a:solidFill>
                <a:latin typeface="Abadi"/>
                <a:ea typeface="DejaVu Sans"/>
              </a:rPr>
              <a:t>Number of success and failure mission outcomes.</a:t>
            </a:r>
            <a:endParaRPr b="0" lang="en-IN" sz="1600" spc="-1" strike="noStrike">
              <a:latin typeface="Arial"/>
              <a:ea typeface="Noto Sans CJK SC"/>
            </a:endParaRPr>
          </a:p>
          <a:p>
            <a:pPr marL="360000">
              <a:lnSpc>
                <a:spcPct val="100000"/>
              </a:lnSpc>
              <a:spcBef>
                <a:spcPts val="1400"/>
              </a:spcBef>
            </a:pPr>
            <a:endParaRPr b="0" lang="en-IN" sz="1600" spc="-1" strike="noStrike">
              <a:latin typeface="Arial"/>
              <a:ea typeface="Noto Sans CJK SC"/>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p:txBody>
      </p:sp>
      <p:sp>
        <p:nvSpPr>
          <p:cNvPr id="336"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37"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F721222-63D9-4292-BBA1-81BDB5F46B4C}" type="slidenum">
              <a:rPr b="0" lang="en-US" sz="1600" spc="-1" strike="noStrike">
                <a:solidFill>
                  <a:srgbClr val="1c7ddb"/>
                </a:solidFill>
                <a:latin typeface="Abadi"/>
                <a:ea typeface="DejaVu Sans"/>
              </a:rPr>
              <a:t>17</a:t>
            </a:fld>
            <a:endParaRPr b="0" lang="en-IN" sz="1600" spc="-1" strike="noStrike">
              <a:latin typeface="Arial"/>
            </a:endParaRPr>
          </a:p>
        </p:txBody>
      </p:sp>
      <p:sp>
        <p:nvSpPr>
          <p:cNvPr id="338" name="CustomShape 2"/>
          <p:cNvSpPr/>
          <p:nvPr/>
        </p:nvSpPr>
        <p:spPr>
          <a:xfrm>
            <a:off x="770040" y="1806480"/>
            <a:ext cx="9741240" cy="4347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Summary of SQL Queries continued...</a:t>
            </a:r>
            <a:endParaRPr b="0" lang="en-IN" sz="2200" spc="-1" strike="noStrike">
              <a:latin typeface="Arial"/>
            </a:endParaRPr>
          </a:p>
          <a:p>
            <a:pPr>
              <a:lnSpc>
                <a:spcPct val="100000"/>
              </a:lnSpc>
            </a:pPr>
            <a:r>
              <a:rPr b="0" lang="en-US" sz="1600" spc="-1" strike="noStrike">
                <a:solidFill>
                  <a:srgbClr val="292929"/>
                </a:solidFill>
                <a:latin typeface="Abadi"/>
                <a:ea typeface="DejaVu Sans"/>
              </a:rPr>
              <a:t>Booster versions which carried maximum payload of mass.</a:t>
            </a:r>
            <a:endParaRPr b="0" lang="en-IN" sz="1600" spc="-1" strike="noStrike">
              <a:latin typeface="Arial"/>
            </a:endParaRPr>
          </a:p>
          <a:p>
            <a:pPr>
              <a:lnSpc>
                <a:spcPct val="100000"/>
              </a:lnSpc>
            </a:pPr>
            <a:r>
              <a:rPr b="0" lang="en-US" sz="1600" spc="-1" strike="noStrike">
                <a:solidFill>
                  <a:srgbClr val="292929"/>
                </a:solidFill>
                <a:latin typeface="Abadi"/>
                <a:ea typeface="DejaVu Sans"/>
              </a:rPr>
              <a:t>Failed landing outcomes along with booster versions and launch site names in year 2015.</a:t>
            </a:r>
            <a:endParaRPr b="0" lang="en-IN" sz="1600" spc="-1" strike="noStrike">
              <a:latin typeface="Arial"/>
            </a:endParaRPr>
          </a:p>
          <a:p>
            <a:pPr>
              <a:lnSpc>
                <a:spcPct val="100000"/>
              </a:lnSpc>
            </a:pPr>
            <a:r>
              <a:rPr b="0" lang="en-US" sz="1600" spc="-1" strike="noStrike">
                <a:solidFill>
                  <a:srgbClr val="292929"/>
                </a:solidFill>
                <a:latin typeface="Abadi"/>
                <a:ea typeface="DejaVu Sans"/>
              </a:rPr>
              <a:t>Ranking of total landing outcomes for each landing outcome type between 2016-06-04 and 2017-03-20.</a:t>
            </a:r>
            <a:endParaRPr b="0" lang="en-IN" sz="1600" spc="-1" strike="noStrike">
              <a:latin typeface="Arial"/>
            </a:endParaRPr>
          </a:p>
          <a:p>
            <a:pPr>
              <a:lnSpc>
                <a:spcPct val="100000"/>
              </a:lnSpc>
            </a:pP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GitHub URL of completed EDA with SQL notebook is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https://github.com/pradeepkrb86/SpaceX_Capstone/blob/main/jupyter-labs-eda-sql-coursera.ipynb</a:t>
            </a:r>
            <a:endParaRPr b="0" lang="en-IN" sz="2200" spc="-1" strike="noStrike">
              <a:latin typeface="Arial"/>
            </a:endParaRPr>
          </a:p>
          <a:p>
            <a:pPr>
              <a:lnSpc>
                <a:spcPct val="100000"/>
              </a:lnSpc>
            </a:pPr>
            <a:endParaRPr b="0" lang="en-IN" sz="2200" spc="-1" strike="noStrike">
              <a:latin typeface="Arial"/>
            </a:endParaRPr>
          </a:p>
        </p:txBody>
      </p:sp>
      <p:sp>
        <p:nvSpPr>
          <p:cNvPr id="339"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0"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745D4C0-9A03-4BB8-8AE8-F99016A44350}" type="slidenum">
              <a:rPr b="0" lang="en-US" sz="1600" spc="-1" strike="noStrike">
                <a:solidFill>
                  <a:srgbClr val="1c7ddb"/>
                </a:solidFill>
                <a:latin typeface="Abadi"/>
                <a:ea typeface="DejaVu Sans"/>
              </a:rPr>
              <a:t>18</a:t>
            </a:fld>
            <a:endParaRPr b="0" lang="en-IN" sz="1600" spc="-1" strike="noStrike">
              <a:latin typeface="Arial"/>
            </a:endParaRPr>
          </a:p>
        </p:txBody>
      </p:sp>
      <p:sp>
        <p:nvSpPr>
          <p:cNvPr id="341" name="CustomShape 2"/>
          <p:cNvSpPr/>
          <p:nvPr/>
        </p:nvSpPr>
        <p:spPr>
          <a:xfrm>
            <a:off x="838080" y="1512000"/>
            <a:ext cx="10511280" cy="43178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Summarize of map objects</a:t>
            </a:r>
            <a:endParaRPr b="0" lang="en-IN" sz="2200" spc="-1" strike="noStrike">
              <a:latin typeface="Arial"/>
            </a:endParaRPr>
          </a:p>
          <a:p>
            <a:pPr>
              <a:lnSpc>
                <a:spcPct val="100000"/>
              </a:lnSpc>
            </a:pPr>
            <a:r>
              <a:rPr b="0" lang="en-US" sz="1600" spc="-1" strike="noStrike">
                <a:solidFill>
                  <a:srgbClr val="292929"/>
                </a:solidFill>
                <a:latin typeface="Abadi"/>
                <a:ea typeface="DejaVu Sans"/>
              </a:rPr>
              <a:t>We added map objects such as markers,circles,lines to the map.</a:t>
            </a:r>
            <a:endParaRPr b="0" lang="en-IN" sz="1600" spc="-1" strike="noStrike">
              <a:latin typeface="Arial"/>
            </a:endParaRPr>
          </a:p>
          <a:p>
            <a:pPr>
              <a:lnSpc>
                <a:spcPct val="100000"/>
              </a:lnSpc>
            </a:pPr>
            <a:r>
              <a:rPr b="0" lang="en-US" sz="1600" spc="-1" strike="noStrike">
                <a:solidFill>
                  <a:srgbClr val="292929"/>
                </a:solidFill>
                <a:latin typeface="Abadi"/>
                <a:ea typeface="DejaVu Sans"/>
              </a:rPr>
              <a:t>S</a:t>
            </a:r>
            <a:r>
              <a:rPr b="0" lang="en-US" sz="2200" spc="-1" strike="noStrike">
                <a:solidFill>
                  <a:srgbClr val="292929"/>
                </a:solidFill>
                <a:latin typeface="Abadi"/>
                <a:ea typeface="DejaVu Sans"/>
              </a:rPr>
              <a:t>ignificance of the map objects.</a:t>
            </a:r>
            <a:endParaRPr b="0" lang="en-IN" sz="2200" spc="-1" strike="noStrike">
              <a:latin typeface="Arial"/>
            </a:endParaRPr>
          </a:p>
          <a:p>
            <a:pPr>
              <a:lnSpc>
                <a:spcPct val="100000"/>
              </a:lnSpc>
            </a:pPr>
            <a:r>
              <a:rPr b="0" lang="en-US" sz="1600" spc="-1" strike="noStrike">
                <a:solidFill>
                  <a:srgbClr val="292929"/>
                </a:solidFill>
                <a:latin typeface="Abadi"/>
                <a:ea typeface="DejaVu Sans"/>
              </a:rPr>
              <a:t>Circles indicated the launch site locations on the maps.</a:t>
            </a:r>
            <a:endParaRPr b="0" lang="en-IN" sz="1600" spc="-1" strike="noStrike">
              <a:latin typeface="Arial"/>
            </a:endParaRPr>
          </a:p>
          <a:p>
            <a:pPr>
              <a:lnSpc>
                <a:spcPct val="100000"/>
              </a:lnSpc>
            </a:pPr>
            <a:r>
              <a:rPr b="0" lang="en-US" sz="1600" spc="-1" strike="noStrike">
                <a:solidFill>
                  <a:srgbClr val="292929"/>
                </a:solidFill>
                <a:latin typeface="Abadi"/>
                <a:ea typeface="DejaVu Sans"/>
              </a:rPr>
              <a:t>Marker clusters indicated the success and failed launches at each site.</a:t>
            </a:r>
            <a:endParaRPr b="0" lang="en-IN" sz="1600" spc="-1" strike="noStrike">
              <a:latin typeface="Arial"/>
            </a:endParaRPr>
          </a:p>
          <a:p>
            <a:pPr>
              <a:lnSpc>
                <a:spcPct val="100000"/>
              </a:lnSpc>
            </a:pPr>
            <a:r>
              <a:rPr b="0" lang="en-US" sz="1600" spc="-1" strike="noStrike">
                <a:solidFill>
                  <a:srgbClr val="292929"/>
                </a:solidFill>
                <a:latin typeface="Abadi"/>
                <a:ea typeface="DejaVu Sans"/>
              </a:rPr>
              <a:t>Lines showed the distance between a launch site and its proximities.</a:t>
            </a:r>
            <a:endParaRPr b="0" lang="en-IN" sz="1600" spc="-1" strike="noStrike">
              <a:latin typeface="Arial"/>
            </a:endParaRPr>
          </a:p>
          <a:p>
            <a:pPr>
              <a:lnSpc>
                <a:spcPct val="100000"/>
              </a:lnSpc>
              <a:spcBef>
                <a:spcPts val="1400"/>
              </a:spcBef>
            </a:pP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GitHub URL of completed interactive map with Folium map is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https://github.com/pradeepkrb86/SpaceX_Capstone/blob/main/lab_jupyter_launch_site_location.ipynb</a:t>
            </a:r>
            <a:endParaRPr b="0" lang="en-IN" sz="2200" spc="-1" strike="noStrike">
              <a:latin typeface="Arial"/>
            </a:endParaRPr>
          </a:p>
          <a:p>
            <a:pPr>
              <a:lnSpc>
                <a:spcPct val="100000"/>
              </a:lnSpc>
            </a:pPr>
            <a:endParaRPr b="0" lang="en-IN" sz="2200" spc="-1" strike="noStrike">
              <a:latin typeface="Arial"/>
            </a:endParaRPr>
          </a:p>
          <a:p>
            <a:pPr>
              <a:lnSpc>
                <a:spcPct val="100000"/>
              </a:lnSpc>
            </a:pPr>
            <a:endParaRPr b="0" lang="en-IN" sz="2200" spc="-1" strike="noStrike">
              <a:latin typeface="Arial"/>
            </a:endParaRPr>
          </a:p>
        </p:txBody>
      </p:sp>
      <p:sp>
        <p:nvSpPr>
          <p:cNvPr id="342"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6"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pPr>
            <a:fld id="{FA0EF286-3F1F-4B80-BC73-B3F1345DCF4A}"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237" name="CustomShape 2"/>
          <p:cNvSpPr/>
          <p:nvPr/>
        </p:nvSpPr>
        <p:spPr>
          <a:xfrm>
            <a:off x="958680" y="2113200"/>
            <a:ext cx="5162760" cy="3316680"/>
          </a:xfrm>
          <a:prstGeom prst="rect">
            <a:avLst/>
          </a:prstGeom>
          <a:noFill/>
          <a:ln>
            <a:noFill/>
          </a:ln>
        </p:spPr>
        <p:style>
          <a:lnRef idx="0"/>
          <a:fillRef idx="0"/>
          <a:effectRef idx="0"/>
          <a:fontRef idx="minor"/>
        </p:style>
        <p:txBody>
          <a:bodyPr lIns="90000" rIns="90000" tIns="45000" bIns="45000">
            <a:normAutofit/>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en-IN" sz="2200" spc="-1" strike="noStrike">
              <a:latin typeface="Arial"/>
            </a:endParaRPr>
          </a:p>
        </p:txBody>
      </p:sp>
      <p:sp>
        <p:nvSpPr>
          <p:cNvPr id="238"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F334915-E1D5-4DD7-8619-CBC336A41EF7}" type="slidenum">
              <a:rPr b="0" lang="en-US" sz="1600" spc="-1" strike="noStrike">
                <a:solidFill>
                  <a:srgbClr val="1c7ddb"/>
                </a:solidFill>
                <a:latin typeface="Abadi"/>
                <a:ea typeface="DejaVu Sans"/>
              </a:rPr>
              <a:t>19</a:t>
            </a:fld>
            <a:endParaRPr b="0" lang="en-IN" sz="1600" spc="-1" strike="noStrike">
              <a:latin typeface="Arial"/>
            </a:endParaRPr>
          </a:p>
        </p:txBody>
      </p:sp>
      <p:sp>
        <p:nvSpPr>
          <p:cNvPr id="344" name="CustomShape 2"/>
          <p:cNvSpPr/>
          <p:nvPr/>
        </p:nvSpPr>
        <p:spPr>
          <a:xfrm>
            <a:off x="770040" y="1440000"/>
            <a:ext cx="9741240" cy="47325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Summary of plots/graphs and interactions in the dashboard</a:t>
            </a:r>
            <a:endParaRPr b="0" lang="en-IN" sz="2200" spc="-1" strike="noStrike">
              <a:latin typeface="Arial"/>
            </a:endParaRPr>
          </a:p>
          <a:p>
            <a:pPr>
              <a:lnSpc>
                <a:spcPct val="100000"/>
              </a:lnSpc>
              <a:spcBef>
                <a:spcPts val="1400"/>
              </a:spcBef>
            </a:pPr>
            <a:r>
              <a:rPr b="0" lang="en-US" sz="1600" spc="-1" strike="noStrike">
                <a:solidFill>
                  <a:srgbClr val="292929"/>
                </a:solidFill>
                <a:latin typeface="Abadi"/>
                <a:ea typeface="DejaVu Sans"/>
              </a:rPr>
              <a:t>We added a pie chart and a scatter plot to the dashboard.</a:t>
            </a:r>
            <a:endParaRPr b="0" lang="en-IN" sz="1600" spc="-1" strike="noStrike">
              <a:latin typeface="Arial"/>
            </a:endParaRPr>
          </a:p>
          <a:p>
            <a:pPr>
              <a:lnSpc>
                <a:spcPct val="100000"/>
              </a:lnSpc>
              <a:spcBef>
                <a:spcPts val="1400"/>
              </a:spcBef>
            </a:pPr>
            <a:r>
              <a:rPr b="0" lang="en-US" sz="1600" spc="-1" strike="noStrike">
                <a:solidFill>
                  <a:srgbClr val="292929"/>
                </a:solidFill>
                <a:latin typeface="Abadi"/>
                <a:ea typeface="DejaVu Sans"/>
              </a:rPr>
              <a:t>We provided an interactive launch site selection to the pie chart and payload range selection to the scatter plot</a:t>
            </a:r>
            <a:endParaRPr b="0" lang="en-IN" sz="1600" spc="-1" strike="noStrike">
              <a:latin typeface="Arial"/>
            </a:endParaRPr>
          </a:p>
          <a:p>
            <a:pPr>
              <a:lnSpc>
                <a:spcPct val="100000"/>
              </a:lnSpc>
            </a:pPr>
            <a:r>
              <a:rPr b="0" lang="en-US" sz="1600" spc="-1" strike="noStrike">
                <a:solidFill>
                  <a:srgbClr val="292929"/>
                </a:solidFill>
                <a:latin typeface="Abadi"/>
                <a:ea typeface="DejaVu Sans"/>
              </a:rPr>
              <a:t>Pie chart depicts the success rate of all sites in comparison with one another as well as the success and failure of each individual launch sites.</a:t>
            </a:r>
            <a:endParaRPr b="0" lang="en-IN" sz="1600" spc="-1" strike="noStrike">
              <a:latin typeface="Arial"/>
            </a:endParaRPr>
          </a:p>
          <a:p>
            <a:pPr>
              <a:lnSpc>
                <a:spcPct val="100000"/>
              </a:lnSpc>
            </a:pPr>
            <a:r>
              <a:rPr b="0" lang="en-US" sz="1600" spc="-1" strike="noStrike">
                <a:solidFill>
                  <a:srgbClr val="292929"/>
                </a:solidFill>
                <a:latin typeface="Abadi"/>
                <a:ea typeface="DejaVu Sans"/>
              </a:rPr>
              <a:t>Scatter plot allows us to see the success rate dependency on the payload range.</a:t>
            </a:r>
            <a:endParaRPr b="0" lang="en-IN" sz="16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GitHub URL of your completed Plotly Dash lab is</a:t>
            </a:r>
            <a:endParaRPr b="0" lang="en-IN" sz="2200" spc="-1" strike="noStrike">
              <a:latin typeface="Arial"/>
            </a:endParaRPr>
          </a:p>
          <a:p>
            <a:pPr>
              <a:lnSpc>
                <a:spcPct val="100000"/>
              </a:lnSpc>
            </a:pPr>
            <a:r>
              <a:rPr b="0" lang="en-IN" sz="2200" spc="-1" strike="noStrike">
                <a:solidFill>
                  <a:srgbClr val="000000"/>
                </a:solidFill>
                <a:latin typeface="Arial"/>
                <a:ea typeface="DejaVu Sans"/>
              </a:rPr>
              <a:t>https://github.com/pradeepkrb86/SpaceX_Capstone/blob/main/spacex_dash_app.py</a:t>
            </a:r>
            <a:endParaRPr b="0" lang="en-IN" sz="2200" spc="-1" strike="noStrike">
              <a:latin typeface="Arial"/>
            </a:endParaRPr>
          </a:p>
        </p:txBody>
      </p:sp>
      <p:sp>
        <p:nvSpPr>
          <p:cNvPr id="345"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46"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0A569A1-F120-4594-88C0-BAC515D09CCF}" type="slidenum">
              <a:rPr b="0" lang="en-US" sz="1600" spc="-1" strike="noStrike">
                <a:solidFill>
                  <a:srgbClr val="1c7ddb"/>
                </a:solidFill>
                <a:latin typeface="Abadi"/>
                <a:ea typeface="DejaVu Sans"/>
              </a:rPr>
              <a:t>20</a:t>
            </a:fld>
            <a:endParaRPr b="0" lang="en-IN" sz="1600" spc="-1" strike="noStrike">
              <a:latin typeface="Arial"/>
            </a:endParaRPr>
          </a:p>
        </p:txBody>
      </p:sp>
      <p:sp>
        <p:nvSpPr>
          <p:cNvPr id="347"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pPr>
            <a:endParaRPr b="0" lang="en-IN" sz="1800" spc="-1" strike="noStrike">
              <a:latin typeface="Arial"/>
            </a:endParaRPr>
          </a:p>
        </p:txBody>
      </p:sp>
      <p:sp>
        <p:nvSpPr>
          <p:cNvPr id="348"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49" name="CustomShape 4"/>
          <p:cNvSpPr/>
          <p:nvPr/>
        </p:nvSpPr>
        <p:spPr>
          <a:xfrm>
            <a:off x="2016000" y="1440000"/>
            <a:ext cx="6551280" cy="384840"/>
          </a:xfrm>
          <a:custGeom>
            <a:avLst/>
            <a:gdLst/>
            <a:ahLst/>
            <a:rect l="l" t="t" r="r" b="b"/>
            <a:pathLst>
              <a:path w="18202" h="1073">
                <a:moveTo>
                  <a:pt x="178" y="0"/>
                </a:moveTo>
                <a:lnTo>
                  <a:pt x="179" y="0"/>
                </a:lnTo>
                <a:cubicBezTo>
                  <a:pt x="147" y="0"/>
                  <a:pt x="116" y="8"/>
                  <a:pt x="89" y="24"/>
                </a:cubicBezTo>
                <a:cubicBezTo>
                  <a:pt x="62" y="40"/>
                  <a:pt x="40" y="62"/>
                  <a:pt x="24" y="89"/>
                </a:cubicBezTo>
                <a:cubicBezTo>
                  <a:pt x="8" y="116"/>
                  <a:pt x="0" y="147"/>
                  <a:pt x="0" y="179"/>
                </a:cubicBezTo>
                <a:lnTo>
                  <a:pt x="0" y="893"/>
                </a:lnTo>
                <a:lnTo>
                  <a:pt x="0" y="893"/>
                </a:lnTo>
                <a:cubicBezTo>
                  <a:pt x="0" y="925"/>
                  <a:pt x="8" y="956"/>
                  <a:pt x="24" y="983"/>
                </a:cubicBezTo>
                <a:cubicBezTo>
                  <a:pt x="40" y="1010"/>
                  <a:pt x="62" y="1032"/>
                  <a:pt x="89" y="1048"/>
                </a:cubicBezTo>
                <a:cubicBezTo>
                  <a:pt x="116" y="1064"/>
                  <a:pt x="147" y="1072"/>
                  <a:pt x="179" y="1072"/>
                </a:cubicBezTo>
                <a:lnTo>
                  <a:pt x="18022" y="1072"/>
                </a:lnTo>
                <a:lnTo>
                  <a:pt x="18022" y="1072"/>
                </a:lnTo>
                <a:cubicBezTo>
                  <a:pt x="18054" y="1072"/>
                  <a:pt x="18085" y="1064"/>
                  <a:pt x="18112" y="1048"/>
                </a:cubicBezTo>
                <a:cubicBezTo>
                  <a:pt x="18139" y="1032"/>
                  <a:pt x="18161" y="1010"/>
                  <a:pt x="18177" y="983"/>
                </a:cubicBezTo>
                <a:cubicBezTo>
                  <a:pt x="18193" y="956"/>
                  <a:pt x="18201" y="925"/>
                  <a:pt x="18201" y="893"/>
                </a:cubicBezTo>
                <a:lnTo>
                  <a:pt x="18201" y="178"/>
                </a:lnTo>
                <a:lnTo>
                  <a:pt x="18201" y="179"/>
                </a:lnTo>
                <a:lnTo>
                  <a:pt x="18201" y="179"/>
                </a:lnTo>
                <a:cubicBezTo>
                  <a:pt x="18201" y="147"/>
                  <a:pt x="18193" y="116"/>
                  <a:pt x="18177" y="89"/>
                </a:cubicBezTo>
                <a:cubicBezTo>
                  <a:pt x="18161" y="62"/>
                  <a:pt x="18139" y="40"/>
                  <a:pt x="18112" y="24"/>
                </a:cubicBezTo>
                <a:cubicBezTo>
                  <a:pt x="18085" y="8"/>
                  <a:pt x="18054" y="0"/>
                  <a:pt x="18022" y="0"/>
                </a:cubicBezTo>
                <a:lnTo>
                  <a:pt x="178"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 the Machine Learning(ML) Prediction</a:t>
            </a:r>
            <a:endParaRPr b="0" lang="en-IN" sz="1800" spc="-1" strike="noStrike">
              <a:latin typeface="Arial"/>
            </a:endParaRPr>
          </a:p>
        </p:txBody>
      </p:sp>
      <p:sp>
        <p:nvSpPr>
          <p:cNvPr id="350" name="CustomShape 5"/>
          <p:cNvSpPr/>
          <p:nvPr/>
        </p:nvSpPr>
        <p:spPr>
          <a:xfrm>
            <a:off x="1153440" y="2304000"/>
            <a:ext cx="8133840" cy="645840"/>
          </a:xfrm>
          <a:custGeom>
            <a:avLst/>
            <a:gdLst/>
            <a:ahLst/>
            <a:rect l="l" t="t" r="r" b="b"/>
            <a:pathLst>
              <a:path w="21801" h="2202">
                <a:moveTo>
                  <a:pt x="1500" y="0"/>
                </a:moveTo>
                <a:lnTo>
                  <a:pt x="21800" y="0"/>
                </a:lnTo>
                <a:lnTo>
                  <a:pt x="20300" y="2201"/>
                </a:lnTo>
                <a:lnTo>
                  <a:pt x="0" y="2201"/>
                </a:lnTo>
                <a:lnTo>
                  <a:pt x="150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Read the dataset_part_3.csv(obtained from EDA using data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data visualization) into a pandas dataframe named X</a:t>
            </a:r>
            <a:endParaRPr b="0" lang="en-IN" sz="1800" spc="-1" strike="noStrike">
              <a:latin typeface="Arial"/>
            </a:endParaRPr>
          </a:p>
        </p:txBody>
      </p:sp>
      <p:sp>
        <p:nvSpPr>
          <p:cNvPr id="351" name="CustomShape 6"/>
          <p:cNvSpPr/>
          <p:nvPr/>
        </p:nvSpPr>
        <p:spPr>
          <a:xfrm>
            <a:off x="1224000" y="3312000"/>
            <a:ext cx="7991280" cy="647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Standardize the data in X using preprocessing.StandardScaler()</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reassign it to X </a:t>
            </a:r>
            <a:endParaRPr b="0" lang="en-IN" sz="1800" spc="-1" strike="noStrike">
              <a:latin typeface="Arial"/>
            </a:endParaRPr>
          </a:p>
        </p:txBody>
      </p:sp>
      <p:sp>
        <p:nvSpPr>
          <p:cNvPr id="352" name="CustomShape 7"/>
          <p:cNvSpPr/>
          <p:nvPr/>
        </p:nvSpPr>
        <p:spPr>
          <a:xfrm>
            <a:off x="1224000" y="4320000"/>
            <a:ext cx="7991280" cy="719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Split X into training and test data using train_test_split with test size as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0.2 and random state as 2</a:t>
            </a:r>
            <a:endParaRPr b="0" lang="en-IN" sz="1800" spc="-1" strike="noStrike">
              <a:latin typeface="Arial"/>
            </a:endParaRPr>
          </a:p>
        </p:txBody>
      </p:sp>
      <p:sp>
        <p:nvSpPr>
          <p:cNvPr id="353" name="CustomShape 8"/>
          <p:cNvSpPr/>
          <p:nvPr/>
        </p:nvSpPr>
        <p:spPr>
          <a:xfrm>
            <a:off x="4968000" y="5544000"/>
            <a:ext cx="575280" cy="35928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A</a:t>
            </a:r>
            <a:endParaRPr b="0" lang="en-IN" sz="1800" spc="-1" strike="noStrike">
              <a:latin typeface="Arial"/>
            </a:endParaRPr>
          </a:p>
        </p:txBody>
      </p:sp>
      <p:sp>
        <p:nvSpPr>
          <p:cNvPr id="354" name="Line 9"/>
          <p:cNvSpPr/>
          <p:nvPr/>
        </p:nvSpPr>
        <p:spPr>
          <a:xfrm>
            <a:off x="5256000" y="1825560"/>
            <a:ext cx="0" cy="478440"/>
          </a:xfrm>
          <a:prstGeom prst="line">
            <a:avLst/>
          </a:prstGeom>
          <a:ln>
            <a:solidFill>
              <a:srgbClr val="3465a4"/>
            </a:solidFill>
            <a:tailEnd len="med" type="triangle" w="med"/>
          </a:ln>
        </p:spPr>
        <p:style>
          <a:lnRef idx="0"/>
          <a:fillRef idx="0"/>
          <a:effectRef idx="0"/>
          <a:fontRef idx="minor"/>
        </p:style>
      </p:sp>
      <p:sp>
        <p:nvSpPr>
          <p:cNvPr id="355" name="Line 10"/>
          <p:cNvSpPr/>
          <p:nvPr/>
        </p:nvSpPr>
        <p:spPr>
          <a:xfrm>
            <a:off x="5256000" y="2950560"/>
            <a:ext cx="0" cy="361440"/>
          </a:xfrm>
          <a:prstGeom prst="line">
            <a:avLst/>
          </a:prstGeom>
          <a:ln>
            <a:solidFill>
              <a:srgbClr val="3465a4"/>
            </a:solidFill>
            <a:tailEnd len="med" type="triangle" w="med"/>
          </a:ln>
        </p:spPr>
        <p:style>
          <a:lnRef idx="0"/>
          <a:fillRef idx="0"/>
          <a:effectRef idx="0"/>
          <a:fontRef idx="minor"/>
        </p:style>
      </p:sp>
      <p:sp>
        <p:nvSpPr>
          <p:cNvPr id="356" name="Line 11"/>
          <p:cNvSpPr/>
          <p:nvPr/>
        </p:nvSpPr>
        <p:spPr>
          <a:xfrm>
            <a:off x="5256000" y="3960000"/>
            <a:ext cx="0" cy="360000"/>
          </a:xfrm>
          <a:prstGeom prst="line">
            <a:avLst/>
          </a:prstGeom>
          <a:ln>
            <a:solidFill>
              <a:srgbClr val="3465a4"/>
            </a:solidFill>
            <a:tailEnd len="med" type="triangle" w="med"/>
          </a:ln>
        </p:spPr>
        <p:style>
          <a:lnRef idx="0"/>
          <a:fillRef idx="0"/>
          <a:effectRef idx="0"/>
          <a:fontRef idx="minor"/>
        </p:style>
      </p:sp>
      <p:sp>
        <p:nvSpPr>
          <p:cNvPr id="357" name="Line 12"/>
          <p:cNvSpPr/>
          <p:nvPr/>
        </p:nvSpPr>
        <p:spPr>
          <a:xfrm>
            <a:off x="5256000" y="5040000"/>
            <a:ext cx="0" cy="50400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01661EB-C28B-4DFD-BB5D-923DD44917A4}" type="slidenum">
              <a:rPr b="0" lang="en-US" sz="1600" spc="-1" strike="noStrike">
                <a:solidFill>
                  <a:srgbClr val="1c7ddb"/>
                </a:solidFill>
                <a:latin typeface="Abadi"/>
                <a:ea typeface="DejaVu Sans"/>
              </a:rPr>
              <a:t>21</a:t>
            </a:fld>
            <a:endParaRPr b="0" lang="en-IN" sz="1600" spc="-1" strike="noStrike">
              <a:latin typeface="Arial"/>
            </a:endParaRPr>
          </a:p>
        </p:txBody>
      </p:sp>
      <p:sp>
        <p:nvSpPr>
          <p:cNvPr id="359"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pPr>
            <a:endParaRPr b="0" lang="en-IN" sz="1800" spc="-1" strike="noStrike">
              <a:latin typeface="Arial"/>
            </a:endParaRPr>
          </a:p>
        </p:txBody>
      </p:sp>
      <p:sp>
        <p:nvSpPr>
          <p:cNvPr id="36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61" name="CustomShape 4"/>
          <p:cNvSpPr/>
          <p:nvPr/>
        </p:nvSpPr>
        <p:spPr>
          <a:xfrm>
            <a:off x="1152000" y="2088000"/>
            <a:ext cx="7991280" cy="719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Create an object for logistic regression(LR) model and create a Grid Search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CV Object by passing the object of LR,parameters and CV=10 </a:t>
            </a:r>
            <a:endParaRPr b="0" lang="en-IN" sz="1800" spc="-1" strike="noStrike">
              <a:latin typeface="Arial"/>
            </a:endParaRPr>
          </a:p>
        </p:txBody>
      </p:sp>
      <p:sp>
        <p:nvSpPr>
          <p:cNvPr id="362" name="CustomShape 5"/>
          <p:cNvSpPr/>
          <p:nvPr/>
        </p:nvSpPr>
        <p:spPr>
          <a:xfrm>
            <a:off x="1152000" y="3096000"/>
            <a:ext cx="7991280" cy="575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Find the best parameter combination and best score for the CV object</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its best_params_ and best_score_ attributes.</a:t>
            </a:r>
            <a:endParaRPr b="0" lang="en-IN" sz="1800" spc="-1" strike="noStrike">
              <a:latin typeface="Arial"/>
            </a:endParaRPr>
          </a:p>
        </p:txBody>
      </p:sp>
      <p:sp>
        <p:nvSpPr>
          <p:cNvPr id="363" name="CustomShape 6"/>
          <p:cNvSpPr/>
          <p:nvPr/>
        </p:nvSpPr>
        <p:spPr>
          <a:xfrm>
            <a:off x="1160280" y="4032000"/>
            <a:ext cx="7991280" cy="647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Find the score for the CV object on test data and plot a confusion matrix</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using the predicted yhat for LR and actual test data</a:t>
            </a:r>
            <a:endParaRPr b="0" lang="en-IN" sz="1800" spc="-1" strike="noStrike">
              <a:latin typeface="Arial"/>
            </a:endParaRPr>
          </a:p>
        </p:txBody>
      </p:sp>
      <p:sp>
        <p:nvSpPr>
          <p:cNvPr id="364" name="CustomShape 7"/>
          <p:cNvSpPr/>
          <p:nvPr/>
        </p:nvSpPr>
        <p:spPr>
          <a:xfrm>
            <a:off x="1224000" y="5040000"/>
            <a:ext cx="7991280" cy="503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Repeat the above 3 steps and create a models using KNN,SVM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Decision tree classifier.</a:t>
            </a:r>
            <a:endParaRPr b="0" lang="en-IN" sz="1800" spc="-1" strike="noStrike">
              <a:latin typeface="Arial"/>
            </a:endParaRPr>
          </a:p>
        </p:txBody>
      </p:sp>
      <p:sp>
        <p:nvSpPr>
          <p:cNvPr id="365" name="Line 8"/>
          <p:cNvSpPr/>
          <p:nvPr/>
        </p:nvSpPr>
        <p:spPr>
          <a:xfrm>
            <a:off x="5328000" y="2808000"/>
            <a:ext cx="0" cy="288000"/>
          </a:xfrm>
          <a:prstGeom prst="line">
            <a:avLst/>
          </a:prstGeom>
          <a:ln>
            <a:solidFill>
              <a:srgbClr val="3465a4"/>
            </a:solidFill>
            <a:tailEnd len="med" type="triangle" w="med"/>
          </a:ln>
        </p:spPr>
        <p:style>
          <a:lnRef idx="0"/>
          <a:fillRef idx="0"/>
          <a:effectRef idx="0"/>
          <a:fontRef idx="minor"/>
        </p:style>
      </p:sp>
      <p:sp>
        <p:nvSpPr>
          <p:cNvPr id="366" name="CustomShape 9"/>
          <p:cNvSpPr/>
          <p:nvPr/>
        </p:nvSpPr>
        <p:spPr>
          <a:xfrm>
            <a:off x="5040000" y="1368000"/>
            <a:ext cx="575280" cy="35928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A</a:t>
            </a:r>
            <a:endParaRPr b="0" lang="en-IN" sz="1800" spc="-1" strike="noStrike">
              <a:latin typeface="Arial"/>
            </a:endParaRPr>
          </a:p>
        </p:txBody>
      </p:sp>
      <p:sp>
        <p:nvSpPr>
          <p:cNvPr id="367" name="Line 10"/>
          <p:cNvSpPr/>
          <p:nvPr/>
        </p:nvSpPr>
        <p:spPr>
          <a:xfrm>
            <a:off x="5328000" y="1728000"/>
            <a:ext cx="0" cy="360000"/>
          </a:xfrm>
          <a:prstGeom prst="line">
            <a:avLst/>
          </a:prstGeom>
          <a:ln>
            <a:solidFill>
              <a:srgbClr val="3465a4"/>
            </a:solidFill>
            <a:tailEnd len="med" type="triangle" w="med"/>
          </a:ln>
        </p:spPr>
        <p:style>
          <a:lnRef idx="0"/>
          <a:fillRef idx="0"/>
          <a:effectRef idx="0"/>
          <a:fontRef idx="minor"/>
        </p:style>
      </p:sp>
      <p:sp>
        <p:nvSpPr>
          <p:cNvPr id="368" name="Line 11"/>
          <p:cNvSpPr/>
          <p:nvPr/>
        </p:nvSpPr>
        <p:spPr>
          <a:xfrm>
            <a:off x="5328000" y="3672000"/>
            <a:ext cx="0" cy="360000"/>
          </a:xfrm>
          <a:prstGeom prst="line">
            <a:avLst/>
          </a:prstGeom>
          <a:ln>
            <a:solidFill>
              <a:srgbClr val="3465a4"/>
            </a:solidFill>
            <a:tailEnd len="med" type="triangle" w="med"/>
          </a:ln>
        </p:spPr>
        <p:style>
          <a:lnRef idx="0"/>
          <a:fillRef idx="0"/>
          <a:effectRef idx="0"/>
          <a:fontRef idx="minor"/>
        </p:style>
      </p:sp>
      <p:sp>
        <p:nvSpPr>
          <p:cNvPr id="369" name="Line 12"/>
          <p:cNvSpPr/>
          <p:nvPr/>
        </p:nvSpPr>
        <p:spPr>
          <a:xfrm>
            <a:off x="5328000" y="4680000"/>
            <a:ext cx="0" cy="360000"/>
          </a:xfrm>
          <a:prstGeom prst="line">
            <a:avLst/>
          </a:prstGeom>
          <a:ln>
            <a:solidFill>
              <a:srgbClr val="3465a4"/>
            </a:solidFill>
            <a:tailEnd len="med" type="triangle" w="med"/>
          </a:ln>
        </p:spPr>
        <p:style>
          <a:lnRef idx="0"/>
          <a:fillRef idx="0"/>
          <a:effectRef idx="0"/>
          <a:fontRef idx="minor"/>
        </p:style>
      </p:sp>
      <p:sp>
        <p:nvSpPr>
          <p:cNvPr id="370" name="CustomShape 13"/>
          <p:cNvSpPr/>
          <p:nvPr/>
        </p:nvSpPr>
        <p:spPr>
          <a:xfrm>
            <a:off x="5047920" y="5871960"/>
            <a:ext cx="575280" cy="35928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B</a:t>
            </a:r>
            <a:endParaRPr b="0" lang="en-IN" sz="1800" spc="-1" strike="noStrike">
              <a:latin typeface="Arial"/>
            </a:endParaRPr>
          </a:p>
        </p:txBody>
      </p:sp>
      <p:sp>
        <p:nvSpPr>
          <p:cNvPr id="371" name="Line 14"/>
          <p:cNvSpPr/>
          <p:nvPr/>
        </p:nvSpPr>
        <p:spPr>
          <a:xfrm>
            <a:off x="5303880" y="5519160"/>
            <a:ext cx="0" cy="360000"/>
          </a:xfrm>
          <a:prstGeom prst="line">
            <a:avLst/>
          </a:prstGeom>
          <a:ln>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72"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ADF0C9A-C795-4589-8BB6-761AD5B82914}" type="slidenum">
              <a:rPr b="0" lang="en-US" sz="1600" spc="-1" strike="noStrike">
                <a:solidFill>
                  <a:srgbClr val="1c7ddb"/>
                </a:solidFill>
                <a:latin typeface="Abadi"/>
                <a:ea typeface="DejaVu Sans"/>
              </a:rPr>
              <a:t>22</a:t>
            </a:fld>
            <a:endParaRPr b="0" lang="en-IN" sz="1600" spc="-1" strike="noStrike">
              <a:latin typeface="Arial"/>
            </a:endParaRPr>
          </a:p>
        </p:txBody>
      </p:sp>
      <p:sp>
        <p:nvSpPr>
          <p:cNvPr id="373"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pPr>
            <a:endParaRPr b="0" lang="en-IN" sz="1800" spc="-1" strike="noStrike">
              <a:latin typeface="Arial"/>
            </a:endParaRPr>
          </a:p>
        </p:txBody>
      </p:sp>
      <p:sp>
        <p:nvSpPr>
          <p:cNvPr id="374"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
        <p:nvSpPr>
          <p:cNvPr id="375" name="CustomShape 4"/>
          <p:cNvSpPr/>
          <p:nvPr/>
        </p:nvSpPr>
        <p:spPr>
          <a:xfrm>
            <a:off x="1008000" y="2088000"/>
            <a:ext cx="7775280" cy="79128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Evaluate the metrics for all models created using scores on test data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And each models best score and othe metrics like Jaccard and f1 scores.</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Also compare the confusion matrices created for each model.</a:t>
            </a:r>
            <a:endParaRPr b="0" lang="en-IN" sz="1800" spc="-1" strike="noStrike">
              <a:latin typeface="Arial"/>
            </a:endParaRPr>
          </a:p>
        </p:txBody>
      </p:sp>
      <p:sp>
        <p:nvSpPr>
          <p:cNvPr id="376" name="CustomShape 5"/>
          <p:cNvSpPr/>
          <p:nvPr/>
        </p:nvSpPr>
        <p:spPr>
          <a:xfrm>
            <a:off x="2592000" y="4176000"/>
            <a:ext cx="4679280" cy="359280"/>
          </a:xfrm>
          <a:custGeom>
            <a:avLst/>
            <a:gdLst/>
            <a:ahLst/>
            <a:rect l="l" t="t" r="r" b="b"/>
            <a:pathLst>
              <a:path w="13002" h="1002">
                <a:moveTo>
                  <a:pt x="166" y="0"/>
                </a:moveTo>
                <a:lnTo>
                  <a:pt x="167" y="0"/>
                </a:lnTo>
                <a:cubicBezTo>
                  <a:pt x="138" y="0"/>
                  <a:pt x="109" y="8"/>
                  <a:pt x="83" y="22"/>
                </a:cubicBezTo>
                <a:cubicBezTo>
                  <a:pt x="58" y="37"/>
                  <a:pt x="37" y="58"/>
                  <a:pt x="22" y="83"/>
                </a:cubicBezTo>
                <a:cubicBezTo>
                  <a:pt x="8" y="109"/>
                  <a:pt x="0" y="138"/>
                  <a:pt x="0" y="167"/>
                </a:cubicBezTo>
                <a:lnTo>
                  <a:pt x="0" y="834"/>
                </a:lnTo>
                <a:lnTo>
                  <a:pt x="0" y="834"/>
                </a:lnTo>
                <a:cubicBezTo>
                  <a:pt x="0" y="863"/>
                  <a:pt x="8" y="892"/>
                  <a:pt x="22" y="918"/>
                </a:cubicBezTo>
                <a:cubicBezTo>
                  <a:pt x="37" y="943"/>
                  <a:pt x="58" y="964"/>
                  <a:pt x="83" y="979"/>
                </a:cubicBezTo>
                <a:cubicBezTo>
                  <a:pt x="109" y="993"/>
                  <a:pt x="138" y="1001"/>
                  <a:pt x="167" y="1001"/>
                </a:cubicBezTo>
                <a:lnTo>
                  <a:pt x="12834" y="1001"/>
                </a:lnTo>
                <a:lnTo>
                  <a:pt x="12834" y="1001"/>
                </a:lnTo>
                <a:cubicBezTo>
                  <a:pt x="12863" y="1001"/>
                  <a:pt x="12892" y="993"/>
                  <a:pt x="12918" y="979"/>
                </a:cubicBezTo>
                <a:cubicBezTo>
                  <a:pt x="12943" y="964"/>
                  <a:pt x="12964" y="943"/>
                  <a:pt x="12979" y="918"/>
                </a:cubicBezTo>
                <a:cubicBezTo>
                  <a:pt x="12993" y="892"/>
                  <a:pt x="13001" y="863"/>
                  <a:pt x="13001" y="834"/>
                </a:cubicBezTo>
                <a:lnTo>
                  <a:pt x="13000" y="166"/>
                </a:lnTo>
                <a:lnTo>
                  <a:pt x="13001" y="167"/>
                </a:lnTo>
                <a:lnTo>
                  <a:pt x="13001" y="167"/>
                </a:lnTo>
                <a:cubicBezTo>
                  <a:pt x="13001" y="138"/>
                  <a:pt x="12993" y="109"/>
                  <a:pt x="12979" y="83"/>
                </a:cubicBezTo>
                <a:cubicBezTo>
                  <a:pt x="12964" y="58"/>
                  <a:pt x="12943" y="37"/>
                  <a:pt x="12918" y="22"/>
                </a:cubicBezTo>
                <a:cubicBezTo>
                  <a:pt x="12892" y="8"/>
                  <a:pt x="12863" y="0"/>
                  <a:pt x="12834" y="0"/>
                </a:cubicBezTo>
                <a:lnTo>
                  <a:pt x="166"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Stop the ML prediction</a:t>
            </a:r>
            <a:endParaRPr b="0" lang="en-IN" sz="1800" spc="-1" strike="noStrike">
              <a:latin typeface="Arial"/>
            </a:endParaRPr>
          </a:p>
        </p:txBody>
      </p:sp>
      <p:sp>
        <p:nvSpPr>
          <p:cNvPr id="377" name="CustomShape 6"/>
          <p:cNvSpPr/>
          <p:nvPr/>
        </p:nvSpPr>
        <p:spPr>
          <a:xfrm>
            <a:off x="4752000" y="1368360"/>
            <a:ext cx="575280" cy="35928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B</a:t>
            </a:r>
            <a:endParaRPr b="0" lang="en-IN" sz="1800" spc="-1" strike="noStrike">
              <a:latin typeface="Arial"/>
            </a:endParaRPr>
          </a:p>
        </p:txBody>
      </p:sp>
      <p:sp>
        <p:nvSpPr>
          <p:cNvPr id="378" name="Line 7"/>
          <p:cNvSpPr/>
          <p:nvPr/>
        </p:nvSpPr>
        <p:spPr>
          <a:xfrm>
            <a:off x="5040000" y="1728360"/>
            <a:ext cx="0" cy="359640"/>
          </a:xfrm>
          <a:prstGeom prst="line">
            <a:avLst/>
          </a:prstGeom>
          <a:ln>
            <a:solidFill>
              <a:srgbClr val="3465a4"/>
            </a:solidFill>
            <a:tailEnd len="med" type="triangle" w="med"/>
          </a:ln>
        </p:spPr>
        <p:style>
          <a:lnRef idx="0"/>
          <a:fillRef idx="0"/>
          <a:effectRef idx="0"/>
          <a:fontRef idx="minor"/>
        </p:style>
      </p:sp>
      <p:sp>
        <p:nvSpPr>
          <p:cNvPr id="379" name="Line 8"/>
          <p:cNvSpPr/>
          <p:nvPr/>
        </p:nvSpPr>
        <p:spPr>
          <a:xfrm>
            <a:off x="5040000" y="2880000"/>
            <a:ext cx="0" cy="360000"/>
          </a:xfrm>
          <a:prstGeom prst="line">
            <a:avLst/>
          </a:prstGeom>
          <a:ln>
            <a:solidFill>
              <a:srgbClr val="3465a4"/>
            </a:solidFill>
            <a:tailEnd len="med" type="triangle" w="med"/>
          </a:ln>
        </p:spPr>
        <p:style>
          <a:lnRef idx="0"/>
          <a:fillRef idx="0"/>
          <a:effectRef idx="0"/>
          <a:fontRef idx="minor"/>
        </p:style>
      </p:sp>
      <p:sp>
        <p:nvSpPr>
          <p:cNvPr id="380" name="Line 9"/>
          <p:cNvSpPr/>
          <p:nvPr/>
        </p:nvSpPr>
        <p:spPr>
          <a:xfrm>
            <a:off x="5040000" y="3816000"/>
            <a:ext cx="0" cy="360000"/>
          </a:xfrm>
          <a:prstGeom prst="line">
            <a:avLst/>
          </a:prstGeom>
          <a:ln>
            <a:solidFill>
              <a:srgbClr val="3465a4"/>
            </a:solidFill>
            <a:tailEnd len="med" type="triangle" w="med"/>
          </a:ln>
        </p:spPr>
        <p:style>
          <a:lnRef idx="0"/>
          <a:fillRef idx="0"/>
          <a:effectRef idx="0"/>
          <a:fontRef idx="minor"/>
        </p:style>
      </p:sp>
      <p:sp>
        <p:nvSpPr>
          <p:cNvPr id="381" name="CustomShape 10"/>
          <p:cNvSpPr/>
          <p:nvPr/>
        </p:nvSpPr>
        <p:spPr>
          <a:xfrm>
            <a:off x="1368000" y="3240000"/>
            <a:ext cx="7343280" cy="575280"/>
          </a:xfrm>
          <a:prstGeom prst="rect">
            <a:avLst/>
          </a:prstGeom>
          <a:solidFill>
            <a:srgbClr val="729fcf"/>
          </a:solidFill>
          <a:ln>
            <a:solidFill>
              <a:srgbClr val="3465a4"/>
            </a:solidFill>
          </a:ln>
        </p:spPr>
        <p:style>
          <a:lnRef idx="0"/>
          <a:fillRef idx="0"/>
          <a:effectRef idx="0"/>
          <a:fontRef idx="minor"/>
        </p:style>
      </p:sp>
      <p:sp>
        <p:nvSpPr>
          <p:cNvPr id="382" name="CustomShape 11"/>
          <p:cNvSpPr/>
          <p:nvPr/>
        </p:nvSpPr>
        <p:spPr>
          <a:xfrm>
            <a:off x="2160000" y="3213360"/>
            <a:ext cx="590868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Conclude on the best model using data visualization like </a:t>
            </a:r>
            <a:endParaRPr b="0" lang="en-IN" sz="1800" spc="-1" strike="noStrike">
              <a:latin typeface="Arial"/>
            </a:endParaRPr>
          </a:p>
          <a:p>
            <a:pPr>
              <a:lnSpc>
                <a:spcPct val="100000"/>
              </a:lnSpc>
            </a:pPr>
            <a:r>
              <a:rPr b="0" lang="en-IN" sz="1800" spc="-1" strike="noStrike">
                <a:solidFill>
                  <a:srgbClr val="000000"/>
                </a:solidFill>
                <a:latin typeface="Arial"/>
                <a:ea typeface="DejaVu Sans"/>
              </a:rPr>
              <a:t>Bar plot for all the metrics for all models</a:t>
            </a:r>
            <a:endParaRPr b="0" lang="en-IN" sz="1800" spc="-1" strike="noStrike">
              <a:latin typeface="Arial"/>
            </a:endParaRPr>
          </a:p>
        </p:txBody>
      </p:sp>
      <p:sp>
        <p:nvSpPr>
          <p:cNvPr id="383" name="CustomShape 12"/>
          <p:cNvSpPr/>
          <p:nvPr/>
        </p:nvSpPr>
        <p:spPr>
          <a:xfrm>
            <a:off x="576000" y="4731840"/>
            <a:ext cx="10871280" cy="7394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292929"/>
                </a:solidFill>
                <a:latin typeface="Abadi"/>
                <a:ea typeface="DejaVu Sans"/>
              </a:rPr>
              <a:t>The GitHub URL of Machine Learning prediction notebook is</a:t>
            </a:r>
            <a:endParaRPr b="0" lang="en-IN" sz="2200" spc="-1" strike="noStrike">
              <a:latin typeface="Arial"/>
            </a:endParaRPr>
          </a:p>
          <a:p>
            <a:pPr>
              <a:lnSpc>
                <a:spcPct val="100000"/>
              </a:lnSpc>
            </a:pPr>
            <a:r>
              <a:rPr b="0" lang="en-US" sz="2200" spc="-1" strike="noStrike">
                <a:solidFill>
                  <a:srgbClr val="292929"/>
                </a:solidFill>
                <a:latin typeface="Abadi"/>
                <a:ea typeface="DejaVu Sans"/>
              </a:rPr>
              <a:t>https://github.com/pradeepkrb86/SpaceX_Capstone/blob/main/SpaceX_Machine%20Learning%20Prediction_Part_5.ipynb</a:t>
            </a:r>
            <a:endParaRPr b="0" lang="en-IN" sz="2200" spc="-1" strike="noStrike">
              <a:latin typeface="Arial"/>
            </a:endParaRPr>
          </a:p>
          <a:p>
            <a:pPr>
              <a:lnSpc>
                <a:spcPct val="100000"/>
              </a:lnSpc>
            </a:pPr>
            <a:endParaRPr b="0" lang="en-IN" sz="22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84" name="CustomShape 1"/>
          <p:cNvSpPr/>
          <p:nvPr/>
        </p:nvSpPr>
        <p:spPr>
          <a:xfrm>
            <a:off x="840960" y="1807200"/>
            <a:ext cx="7064280" cy="1617480"/>
          </a:xfrm>
          <a:prstGeom prst="rect">
            <a:avLst/>
          </a:prstGeom>
          <a:noFill/>
          <a:ln>
            <a:noFill/>
          </a:ln>
        </p:spPr>
        <p:style>
          <a:lnRef idx="0"/>
          <a:fillRef idx="0"/>
          <a:effectRef idx="0"/>
          <a:fontRef idx="minor"/>
        </p:style>
        <p:txBody>
          <a:bodyPr lIns="90000" rIns="90000" tIns="45000" bIns="45000">
            <a:normAutofit/>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en-IN" sz="2200" spc="-1" strike="noStrike">
              <a:latin typeface="Arial"/>
            </a:endParaRPr>
          </a:p>
          <a:p>
            <a:pPr>
              <a:lnSpc>
                <a:spcPct val="90000"/>
              </a:lnSpc>
              <a:spcBef>
                <a:spcPts val="499"/>
              </a:spcBef>
            </a:pPr>
            <a:endParaRPr b="0" lang="en-IN" sz="2200" spc="-1" strike="noStrike">
              <a:latin typeface="Arial"/>
            </a:endParaRPr>
          </a:p>
          <a:p>
            <a:pPr marL="457200">
              <a:lnSpc>
                <a:spcPct val="90000"/>
              </a:lnSpc>
              <a:spcBef>
                <a:spcPts val="499"/>
              </a:spcBef>
              <a:tabLst>
                <a:tab algn="l" pos="0"/>
              </a:tabLst>
            </a:pPr>
            <a:endParaRPr b="0" lang="en-IN" sz="2200" spc="-1" strike="noStrike">
              <a:latin typeface="Arial"/>
            </a:endParaRPr>
          </a:p>
        </p:txBody>
      </p:sp>
      <p:sp>
        <p:nvSpPr>
          <p:cNvPr id="385" name="CustomShape 2"/>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9D0BC8F-9A20-4A68-81AE-76F72DB9FD4E}"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386"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87"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8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ADDEE14-F281-4B33-954C-E122B51959F7}" type="slidenum">
              <a:rPr b="0" lang="en-US" sz="1600" spc="-1" strike="noStrike">
                <a:solidFill>
                  <a:srgbClr val="1c7ddb"/>
                </a:solidFill>
                <a:latin typeface="Abadi"/>
                <a:ea typeface="DejaVu Sans"/>
              </a:rPr>
              <a:t>24</a:t>
            </a:fld>
            <a:endParaRPr b="0" lang="en-IN" sz="1600" spc="-1" strike="noStrike">
              <a:latin typeface="Arial"/>
            </a:endParaRPr>
          </a:p>
        </p:txBody>
      </p:sp>
      <p:sp>
        <p:nvSpPr>
          <p:cNvPr id="389" name="CustomShape 2"/>
          <p:cNvSpPr/>
          <p:nvPr/>
        </p:nvSpPr>
        <p:spPr>
          <a:xfrm>
            <a:off x="865080" y="1368000"/>
            <a:ext cx="10724040" cy="4496760"/>
          </a:xfrm>
          <a:prstGeom prst="rect">
            <a:avLst/>
          </a:prstGeom>
          <a:noFill/>
          <a:ln>
            <a:noFill/>
          </a:ln>
        </p:spPr>
        <p:style>
          <a:lnRef idx="0"/>
          <a:fillRef idx="0"/>
          <a:effectRef idx="0"/>
          <a:fontRef idx="minor"/>
        </p:style>
        <p:txBody>
          <a:bodyPr lIns="90000" rIns="90000" tIns="45000" bIns="45000">
            <a:normAutofit/>
          </a:bodyPr>
          <a:p>
            <a:pPr marL="228600" indent="-224280">
              <a:lnSpc>
                <a:spcPct val="100000"/>
              </a:lnSpc>
              <a:spcBef>
                <a:spcPts val="1400"/>
              </a:spcBef>
              <a:buClr>
                <a:srgbClr val="292929"/>
              </a:buClr>
              <a:buFont typeface="Arial"/>
              <a:buChar char="•"/>
            </a:pPr>
            <a:r>
              <a:rPr b="0" lang="en-CA" sz="2200" spc="-1" strike="noStrike">
                <a:solidFill>
                  <a:srgbClr val="292929"/>
                </a:solidFill>
                <a:latin typeface="Abadi"/>
                <a:ea typeface="DejaVu Sans"/>
              </a:rPr>
              <a:t>As the flight number increases the sucess rate also increases for all sites.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CA" sz="2200" spc="-1" strike="noStrike">
                <a:solidFill>
                  <a:srgbClr val="292929"/>
                </a:solidFill>
                <a:latin typeface="Abadi"/>
                <a:ea typeface="DejaVu Sans"/>
              </a:rPr>
              <a:t>KSC LC 39 A has a good success rate over all flight numbers. </a:t>
            </a: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39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pic>
        <p:nvPicPr>
          <p:cNvPr id="391" name="" descr=""/>
          <p:cNvPicPr/>
          <p:nvPr/>
        </p:nvPicPr>
        <p:blipFill>
          <a:blip r:embed="rId2"/>
          <a:stretch/>
        </p:blipFill>
        <p:spPr>
          <a:xfrm>
            <a:off x="288000" y="2557080"/>
            <a:ext cx="11589120" cy="24800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92"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03B7AC7-3ACA-4682-9CD7-B044674C926B}" type="slidenum">
              <a:rPr b="0" lang="en-US" sz="1600" spc="-1" strike="noStrike">
                <a:solidFill>
                  <a:srgbClr val="1c7ddb"/>
                </a:solidFill>
                <a:latin typeface="Abadi"/>
                <a:ea typeface="DejaVu Sans"/>
              </a:rPr>
              <a:t>26</a:t>
            </a:fld>
            <a:endParaRPr b="0" lang="en-IN" sz="1600" spc="-1" strike="noStrike">
              <a:latin typeface="Arial"/>
            </a:endParaRPr>
          </a:p>
        </p:txBody>
      </p:sp>
      <p:sp>
        <p:nvSpPr>
          <p:cNvPr id="393" name="CustomShape 2"/>
          <p:cNvSpPr/>
          <p:nvPr/>
        </p:nvSpPr>
        <p:spPr>
          <a:xfrm>
            <a:off x="770040" y="2016000"/>
            <a:ext cx="10315080" cy="1149120"/>
          </a:xfrm>
          <a:prstGeom prst="rect">
            <a:avLst/>
          </a:prstGeom>
          <a:noFill/>
          <a:ln>
            <a:noFill/>
          </a:ln>
        </p:spPr>
        <p:style>
          <a:lnRef idx="0"/>
          <a:fillRef idx="0"/>
          <a:effectRef idx="0"/>
          <a:fontRef idx="minor"/>
        </p:style>
      </p:sp>
      <p:sp>
        <p:nvSpPr>
          <p:cNvPr id="394"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395" name="" descr=""/>
          <p:cNvPicPr/>
          <p:nvPr/>
        </p:nvPicPr>
        <p:blipFill>
          <a:blip r:embed="rId2"/>
          <a:stretch/>
        </p:blipFill>
        <p:spPr>
          <a:xfrm>
            <a:off x="864000" y="2808000"/>
            <a:ext cx="10341720" cy="2225520"/>
          </a:xfrm>
          <a:prstGeom prst="rect">
            <a:avLst/>
          </a:prstGeom>
          <a:ln>
            <a:noFill/>
          </a:ln>
        </p:spPr>
      </p:pic>
      <p:sp>
        <p:nvSpPr>
          <p:cNvPr id="396" name="CustomShape 4"/>
          <p:cNvSpPr/>
          <p:nvPr/>
        </p:nvSpPr>
        <p:spPr>
          <a:xfrm>
            <a:off x="792000" y="1669680"/>
            <a:ext cx="10804680" cy="8553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The greater is the payload the lesser is the number of launches attempted at each site.</a:t>
            </a:r>
            <a:endParaRPr b="0" lang="en-IN" sz="1800" spc="-1" strike="noStrike">
              <a:latin typeface="Arial"/>
            </a:endParaRPr>
          </a:p>
          <a:p>
            <a:pPr>
              <a:lnSpc>
                <a:spcPct val="100000"/>
              </a:lnSpc>
            </a:pPr>
            <a:r>
              <a:rPr b="0" lang="en-IN" sz="1800" spc="-1" strike="noStrike">
                <a:solidFill>
                  <a:srgbClr val="000000"/>
                </a:solidFill>
                <a:latin typeface="Arial"/>
                <a:ea typeface="DejaVu Sans"/>
              </a:rPr>
              <a:t>KSC LC 39A has a good success rate over the entire payload except around 6000 where we can observe</a:t>
            </a:r>
            <a:endParaRPr b="0" lang="en-IN" sz="1800" spc="-1" strike="noStrike">
              <a:latin typeface="Arial"/>
            </a:endParaRPr>
          </a:p>
          <a:p>
            <a:pPr>
              <a:lnSpc>
                <a:spcPct val="100000"/>
              </a:lnSpc>
            </a:pPr>
            <a:r>
              <a:rPr b="0" lang="en-IN" sz="1800" spc="-1" strike="noStrike">
                <a:solidFill>
                  <a:srgbClr val="000000"/>
                </a:solidFill>
                <a:latin typeface="Arial"/>
                <a:ea typeface="DejaVu Sans"/>
              </a:rPr>
              <a:t>all the failures at this site.  </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97"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7D9F93B-AF99-4104-8358-F26631CB7DD5}" type="slidenum">
              <a:rPr b="0" lang="en-US" sz="1600" spc="-1" strike="noStrike">
                <a:solidFill>
                  <a:srgbClr val="1c7ddb"/>
                </a:solidFill>
                <a:latin typeface="Abadi"/>
                <a:ea typeface="DejaVu Sans"/>
              </a:rPr>
              <a:t>27</a:t>
            </a:fld>
            <a:endParaRPr b="0" lang="en-IN" sz="1600" spc="-1" strike="noStrike">
              <a:latin typeface="Arial"/>
            </a:endParaRPr>
          </a:p>
        </p:txBody>
      </p:sp>
      <p:sp>
        <p:nvSpPr>
          <p:cNvPr id="398" name="CustomShape 2"/>
          <p:cNvSpPr/>
          <p:nvPr/>
        </p:nvSpPr>
        <p:spPr>
          <a:xfrm>
            <a:off x="864000" y="1440000"/>
            <a:ext cx="3927960" cy="3807360"/>
          </a:xfrm>
          <a:prstGeom prst="rect">
            <a:avLst/>
          </a:prstGeom>
          <a:noFill/>
          <a:ln>
            <a:noFill/>
          </a:ln>
        </p:spPr>
        <p:style>
          <a:lnRef idx="0"/>
          <a:fillRef idx="0"/>
          <a:effectRef idx="0"/>
          <a:fontRef idx="minor"/>
        </p:style>
        <p:txBody>
          <a:bodyPr lIns="90000" rIns="90000" tIns="45000" bIns="45000">
            <a:normAutofit fontScale="56000"/>
          </a:bodyPr>
          <a:p>
            <a:pPr marL="432000" indent="-32004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The orbit type is not impacting the success rate.</a:t>
            </a:r>
            <a:endParaRPr b="0" lang="en-IN" sz="28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GEO,SSO,ES-L1 and HEO are having the highest success rate.</a:t>
            </a:r>
            <a:endParaRPr b="0" lang="en-IN" sz="28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Other orbits have the success rate with very minimal variation.</a:t>
            </a:r>
            <a:endParaRPr b="0" lang="en-IN" sz="2800" spc="-1" strike="noStrike">
              <a:latin typeface="Arial"/>
            </a:endParaRPr>
          </a:p>
        </p:txBody>
      </p:sp>
      <p:sp>
        <p:nvSpPr>
          <p:cNvPr id="399"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pic>
        <p:nvPicPr>
          <p:cNvPr id="400" name="" descr=""/>
          <p:cNvPicPr/>
          <p:nvPr/>
        </p:nvPicPr>
        <p:blipFill>
          <a:blip r:embed="rId2"/>
          <a:stretch/>
        </p:blipFill>
        <p:spPr>
          <a:xfrm>
            <a:off x="5112000" y="1584000"/>
            <a:ext cx="4435560" cy="290196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01"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E050F4C-3B93-4D9F-B00B-4CBBB64BA2B4}" type="slidenum">
              <a:rPr b="0" lang="en-US" sz="1600" spc="-1" strike="noStrike">
                <a:solidFill>
                  <a:srgbClr val="1c7ddb"/>
                </a:solidFill>
                <a:latin typeface="Abadi"/>
                <a:ea typeface="DejaVu Sans"/>
              </a:rPr>
              <a:t>28</a:t>
            </a:fld>
            <a:endParaRPr b="0" lang="en-IN" sz="1600" spc="-1" strike="noStrike">
              <a:latin typeface="Arial"/>
            </a:endParaRPr>
          </a:p>
        </p:txBody>
      </p:sp>
      <p:sp>
        <p:nvSpPr>
          <p:cNvPr id="402" name="CustomShape 2"/>
          <p:cNvSpPr/>
          <p:nvPr/>
        </p:nvSpPr>
        <p:spPr>
          <a:xfrm>
            <a:off x="792000" y="4608000"/>
            <a:ext cx="10891080" cy="1197000"/>
          </a:xfrm>
          <a:prstGeom prst="rect">
            <a:avLst/>
          </a:prstGeom>
          <a:noFill/>
          <a:ln>
            <a:noFill/>
          </a:ln>
        </p:spPr>
        <p:style>
          <a:lnRef idx="0"/>
          <a:fillRef idx="0"/>
          <a:effectRef idx="0"/>
          <a:fontRef idx="minor"/>
        </p:style>
        <p:txBody>
          <a:bodyPr lIns="90000" rIns="90000" tIns="45000" bIns="45000">
            <a:normAutofit fontScale="53000"/>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 failures are less at higher flight number range(like 60 and above).</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 the LEO orbit, the Success appears related to the number of flights.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There seems to be no relationship between flight number when in GTO orbit.</a:t>
            </a:r>
            <a:endParaRPr b="0" lang="en-IN" sz="2200" spc="-1" strike="noStrike">
              <a:latin typeface="Arial"/>
            </a:endParaRPr>
          </a:p>
        </p:txBody>
      </p:sp>
      <p:sp>
        <p:nvSpPr>
          <p:cNvPr id="403"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404" name="" descr=""/>
          <p:cNvPicPr/>
          <p:nvPr/>
        </p:nvPicPr>
        <p:blipFill>
          <a:blip r:embed="rId2"/>
          <a:stretch/>
        </p:blipFill>
        <p:spPr>
          <a:xfrm>
            <a:off x="792000" y="1501200"/>
            <a:ext cx="10869120" cy="25268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9"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DA51FFE9-4829-4D95-9DA1-6492A0C14CD2}" type="slidenum">
              <a:rPr b="0" lang="en-US" sz="1600" spc="-1" strike="noStrike">
                <a:solidFill>
                  <a:srgbClr val="1c7ddb"/>
                </a:solidFill>
                <a:latin typeface="Abadi"/>
                <a:ea typeface="DejaVu Sans"/>
              </a:rPr>
              <a:t>2</a:t>
            </a:fld>
            <a:endParaRPr b="0" lang="en-IN" sz="1600" spc="-1" strike="noStrike">
              <a:latin typeface="Arial"/>
            </a:endParaRPr>
          </a:p>
        </p:txBody>
      </p:sp>
      <p:sp>
        <p:nvSpPr>
          <p:cNvPr id="240" name="CustomShape 2"/>
          <p:cNvSpPr/>
          <p:nvPr/>
        </p:nvSpPr>
        <p:spPr>
          <a:xfrm>
            <a:off x="864000" y="1512000"/>
            <a:ext cx="10581840" cy="4389840"/>
          </a:xfrm>
          <a:prstGeom prst="rect">
            <a:avLst/>
          </a:prstGeom>
          <a:noFill/>
          <a:ln>
            <a:noFill/>
          </a:ln>
        </p:spPr>
        <p:style>
          <a:lnRef idx="0"/>
          <a:fillRef idx="0"/>
          <a:effectRef idx="0"/>
          <a:fontRef idx="minor"/>
        </p:style>
        <p:txBody>
          <a:bodyPr lIns="90000" rIns="90000" tIns="45000" bIns="45000">
            <a:normAutofit fontScale="86000"/>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methodologies</a:t>
            </a:r>
            <a:endParaRPr b="0" lang="en-IN" sz="22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Data collection using spaceX API</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Data collection using webscraping</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Data wrangling</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Exploratory Data Analysis with SQL</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Exploratory Data Analysis with Visualization</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Build an interactive map using Folium</a:t>
            </a:r>
            <a:endParaRPr b="0" lang="en-IN" sz="1600" spc="-1" strike="noStrike">
              <a:latin typeface="Arial"/>
            </a:endParaRPr>
          </a:p>
          <a:p>
            <a:pPr marL="228600" indent="-224280">
              <a:lnSpc>
                <a:spcPct val="100000"/>
              </a:lnSpc>
              <a:spcBef>
                <a:spcPts val="1117"/>
              </a:spcBef>
              <a:buClr>
                <a:srgbClr val="292929"/>
              </a:buClr>
              <a:buFont typeface="Arial"/>
              <a:buAutoNum type="arabicPlain"/>
            </a:pPr>
            <a:r>
              <a:rPr b="0" lang="en-US" sz="1600" spc="-1" strike="noStrike">
                <a:solidFill>
                  <a:srgbClr val="292929"/>
                </a:solidFill>
                <a:latin typeface="Abadi"/>
                <a:ea typeface="DejaVu Sans"/>
              </a:rPr>
              <a:t>Interactive visual analytics dashboard using plotly</a:t>
            </a:r>
            <a:endParaRPr b="0" lang="en-IN" sz="16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all results</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1600" spc="-1" strike="noStrike">
                <a:solidFill>
                  <a:srgbClr val="292929"/>
                </a:solidFill>
                <a:latin typeface="Abadi"/>
                <a:ea typeface="DejaVu Sans"/>
              </a:rPr>
              <a:t>Exploratory data analysis results</a:t>
            </a:r>
            <a:endParaRPr b="0" lang="en-IN" sz="1600" spc="-1" strike="noStrike">
              <a:latin typeface="Arial"/>
            </a:endParaRPr>
          </a:p>
          <a:p>
            <a:pPr marL="228600" indent="-224280">
              <a:lnSpc>
                <a:spcPct val="100000"/>
              </a:lnSpc>
              <a:spcBef>
                <a:spcPts val="1400"/>
              </a:spcBef>
              <a:buClr>
                <a:srgbClr val="292929"/>
              </a:buClr>
              <a:buFont typeface="Arial"/>
              <a:buChar char="•"/>
            </a:pPr>
            <a:r>
              <a:rPr b="0" lang="en-US" sz="1600" spc="-1" strike="noStrike">
                <a:solidFill>
                  <a:srgbClr val="292929"/>
                </a:solidFill>
                <a:latin typeface="Abadi"/>
                <a:ea typeface="DejaVu Sans"/>
              </a:rPr>
              <a:t>Interactive analytics demo in screenshots</a:t>
            </a:r>
            <a:endParaRPr b="0" lang="en-IN" sz="1600" spc="-1" strike="noStrike">
              <a:latin typeface="Arial"/>
            </a:endParaRPr>
          </a:p>
          <a:p>
            <a:pPr marL="228600" indent="-224280">
              <a:lnSpc>
                <a:spcPct val="100000"/>
              </a:lnSpc>
              <a:spcBef>
                <a:spcPts val="1400"/>
              </a:spcBef>
              <a:buClr>
                <a:srgbClr val="292929"/>
              </a:buClr>
              <a:buFont typeface="Arial"/>
              <a:buChar char="•"/>
            </a:pPr>
            <a:r>
              <a:rPr b="0" lang="en-US" sz="1600" spc="-1" strike="noStrike">
                <a:solidFill>
                  <a:srgbClr val="292929"/>
                </a:solidFill>
                <a:latin typeface="Abadi"/>
                <a:ea typeface="DejaVu Sans"/>
              </a:rPr>
              <a:t>Predictive analysis results</a:t>
            </a:r>
            <a:endParaRPr b="0" lang="en-IN" sz="1600" spc="-1" strike="noStrike">
              <a:latin typeface="Arial"/>
            </a:endParaRPr>
          </a:p>
        </p:txBody>
      </p:sp>
      <p:sp>
        <p:nvSpPr>
          <p:cNvPr id="241"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05"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9849634-624E-47B9-97F2-719D0536A013}" type="slidenum">
              <a:rPr b="0" lang="en-US" sz="1600" spc="-1" strike="noStrike">
                <a:solidFill>
                  <a:srgbClr val="1c7ddb"/>
                </a:solidFill>
                <a:latin typeface="Abadi"/>
                <a:ea typeface="DejaVu Sans"/>
              </a:rPr>
              <a:t>29</a:t>
            </a:fld>
            <a:endParaRPr b="0" lang="en-IN" sz="1600" spc="-1" strike="noStrike">
              <a:latin typeface="Arial"/>
            </a:endParaRPr>
          </a:p>
        </p:txBody>
      </p:sp>
      <p:sp>
        <p:nvSpPr>
          <p:cNvPr id="406" name="CustomShape 2"/>
          <p:cNvSpPr/>
          <p:nvPr/>
        </p:nvSpPr>
        <p:spPr>
          <a:xfrm>
            <a:off x="416880" y="4357800"/>
            <a:ext cx="11463120" cy="1360800"/>
          </a:xfrm>
          <a:prstGeom prst="rect">
            <a:avLst/>
          </a:prstGeom>
          <a:noFill/>
          <a:ln>
            <a:noFill/>
          </a:ln>
        </p:spPr>
        <p:style>
          <a:lnRef idx="0"/>
          <a:fillRef idx="0"/>
          <a:effectRef idx="0"/>
          <a:fontRef idx="minor"/>
        </p:style>
        <p:txBody>
          <a:bodyPr wrap="none" lIns="0" rIns="0" tIns="0" bIns="0">
            <a:spAutoFit/>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There are hardly any launches in the higher payload range.</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 SSO there are no failures in any payload range.</a:t>
            </a:r>
            <a:endParaRPr b="0" lang="en-IN" sz="2200" spc="-1" strike="noStrike">
              <a:latin typeface="Arial"/>
            </a:endParaRPr>
          </a:p>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With heavy payloads the successful landing rate are more for Polar,LEO and ISS.</a:t>
            </a:r>
            <a:endParaRPr b="0" lang="en-IN" sz="2200" spc="-1" strike="noStrike">
              <a:latin typeface="Arial"/>
            </a:endParaRPr>
          </a:p>
        </p:txBody>
      </p:sp>
      <p:sp>
        <p:nvSpPr>
          <p:cNvPr id="407"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408" name="" descr=""/>
          <p:cNvPicPr/>
          <p:nvPr/>
        </p:nvPicPr>
        <p:blipFill>
          <a:blip r:embed="rId2"/>
          <a:stretch/>
        </p:blipFill>
        <p:spPr>
          <a:xfrm>
            <a:off x="0" y="1584000"/>
            <a:ext cx="12187800" cy="25804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09"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F82C4339-2C14-49C5-8C0A-6CB62942D3CA}" type="slidenum">
              <a:rPr b="0" lang="en-US" sz="1600" spc="-1" strike="noStrike">
                <a:solidFill>
                  <a:srgbClr val="1c7ddb"/>
                </a:solidFill>
                <a:latin typeface="Abadi"/>
                <a:ea typeface="DejaVu Sans"/>
              </a:rPr>
              <a:t>30</a:t>
            </a:fld>
            <a:endParaRPr b="0" lang="en-IN" sz="1600" spc="-1" strike="noStrike">
              <a:latin typeface="Arial"/>
            </a:endParaRPr>
          </a:p>
        </p:txBody>
      </p:sp>
      <p:sp>
        <p:nvSpPr>
          <p:cNvPr id="410" name="CustomShape 2"/>
          <p:cNvSpPr/>
          <p:nvPr/>
        </p:nvSpPr>
        <p:spPr>
          <a:xfrm>
            <a:off x="770040" y="2069640"/>
            <a:ext cx="3927960" cy="3807360"/>
          </a:xfrm>
          <a:prstGeom prst="rect">
            <a:avLst/>
          </a:prstGeom>
          <a:noFill/>
          <a:ln>
            <a:noFill/>
          </a:ln>
        </p:spPr>
        <p:style>
          <a:lnRef idx="0"/>
          <a:fillRef idx="0"/>
          <a:effectRef idx="0"/>
          <a:fontRef idx="minor"/>
        </p:style>
        <p:txBody>
          <a:bodyPr lIns="90000" rIns="90000" tIns="45000" bIns="45000">
            <a:normAutofit/>
          </a:bodyPr>
          <a:p>
            <a:pPr marL="228600" indent="-2242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Success rate kept on increasing starting from year 2013 with a slight drop at 2018 and later at 2020.</a:t>
            </a: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11"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412" name="" descr=""/>
          <p:cNvPicPr/>
          <p:nvPr/>
        </p:nvPicPr>
        <p:blipFill>
          <a:blip r:embed="rId2"/>
          <a:stretch/>
        </p:blipFill>
        <p:spPr>
          <a:xfrm>
            <a:off x="4764960" y="2088000"/>
            <a:ext cx="4664160" cy="285444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1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114030B-7955-4EB3-967B-505B08FE24D9}" type="slidenum">
              <a:rPr b="0" lang="en-US" sz="1600" spc="-1" strike="noStrike">
                <a:solidFill>
                  <a:srgbClr val="1c7ddb"/>
                </a:solidFill>
                <a:latin typeface="Abadi"/>
                <a:ea typeface="DejaVu Sans"/>
              </a:rPr>
              <a:t>31</a:t>
            </a:fld>
            <a:endParaRPr b="0" lang="en-IN" sz="1600" spc="-1" strike="noStrike">
              <a:latin typeface="Arial"/>
            </a:endParaRPr>
          </a:p>
        </p:txBody>
      </p:sp>
      <p:sp>
        <p:nvSpPr>
          <p:cNvPr id="414" name="CustomShape 2"/>
          <p:cNvSpPr/>
          <p:nvPr/>
        </p:nvSpPr>
        <p:spPr>
          <a:xfrm>
            <a:off x="770040" y="1825560"/>
            <a:ext cx="1074672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We can see there are in total </a:t>
            </a:r>
            <a:r>
              <a:rPr b="0" lang="en-US" sz="2200" spc="-1" strike="noStrike">
                <a:solidFill>
                  <a:srgbClr val="292929"/>
                </a:solidFill>
                <a:highlight>
                  <a:srgbClr val="ffff00"/>
                </a:highlight>
                <a:latin typeface="Abadi"/>
                <a:ea typeface="DejaVu Sans"/>
              </a:rPr>
              <a:t>four unique launch sites used by SPACEX.</a:t>
            </a:r>
            <a:endParaRPr b="0" lang="en-IN" sz="2200" spc="-1" strike="noStrike">
              <a:latin typeface="Arial"/>
            </a:endParaRPr>
          </a:p>
          <a:p>
            <a:pPr>
              <a:lnSpc>
                <a:spcPct val="100000"/>
              </a:lnSpc>
              <a:spcBef>
                <a:spcPts val="1400"/>
              </a:spcBef>
            </a:pPr>
            <a:r>
              <a:rPr b="0" lang="en-US" sz="2200" spc="-1" strike="noStrike">
                <a:solidFill>
                  <a:srgbClr val="292929"/>
                </a:solidFill>
                <a:highlight>
                  <a:srgbClr val="ffff00"/>
                </a:highlight>
                <a:latin typeface="Abadi"/>
                <a:ea typeface="DejaVu Sans"/>
              </a:rPr>
              <a:t>We can use distinct to find unique values in a column.</a:t>
            </a: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15"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416" name="" descr=""/>
          <p:cNvPicPr/>
          <p:nvPr/>
        </p:nvPicPr>
        <p:blipFill>
          <a:blip r:embed="rId2"/>
          <a:stretch/>
        </p:blipFill>
        <p:spPr>
          <a:xfrm>
            <a:off x="923760" y="2736000"/>
            <a:ext cx="6921000" cy="24062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17"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2E4AF66-68BE-49B0-86AB-507FADC231D2}" type="slidenum">
              <a:rPr b="0" lang="en-US" sz="1600" spc="-1" strike="noStrike">
                <a:solidFill>
                  <a:srgbClr val="1c7ddb"/>
                </a:solidFill>
                <a:latin typeface="Abadi"/>
                <a:ea typeface="DejaVu Sans"/>
              </a:rPr>
              <a:t>32</a:t>
            </a:fld>
            <a:endParaRPr b="0" lang="en-IN" sz="1600" spc="-1" strike="noStrike">
              <a:latin typeface="Arial"/>
            </a:endParaRPr>
          </a:p>
        </p:txBody>
      </p:sp>
      <p:sp>
        <p:nvSpPr>
          <p:cNvPr id="418"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Below are first 5 records where </a:t>
            </a:r>
            <a:r>
              <a:rPr b="0" lang="en-US" sz="2200" spc="-1" strike="noStrike">
                <a:solidFill>
                  <a:srgbClr val="292929"/>
                </a:solidFill>
                <a:highlight>
                  <a:srgbClr val="ffff00"/>
                </a:highlight>
                <a:latin typeface="Abadi"/>
                <a:ea typeface="DejaVu Sans"/>
              </a:rPr>
              <a:t>launch_sites begin with ‘CCA’.</a:t>
            </a:r>
            <a:endParaRPr b="0" lang="en-IN" sz="2200" spc="-1" strike="noStrike">
              <a:latin typeface="Arial"/>
            </a:endParaRPr>
          </a:p>
          <a:p>
            <a:pPr>
              <a:lnSpc>
                <a:spcPct val="100000"/>
              </a:lnSpc>
              <a:spcBef>
                <a:spcPts val="1400"/>
              </a:spcBef>
            </a:pPr>
            <a:r>
              <a:rPr b="0" lang="en-US" sz="2200" spc="-1" strike="noStrike">
                <a:solidFill>
                  <a:srgbClr val="292929"/>
                </a:solidFill>
                <a:highlight>
                  <a:srgbClr val="ffff00"/>
                </a:highlight>
                <a:latin typeface="Abadi"/>
                <a:ea typeface="DejaVu Sans"/>
              </a:rPr>
              <a:t>We can use limit to limit the number of records displayed.</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19"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420" name="" descr=""/>
          <p:cNvPicPr/>
          <p:nvPr/>
        </p:nvPicPr>
        <p:blipFill>
          <a:blip r:embed="rId2"/>
          <a:stretch/>
        </p:blipFill>
        <p:spPr>
          <a:xfrm>
            <a:off x="864000" y="2880000"/>
            <a:ext cx="10969200" cy="37206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21"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6E0D9A1-08A4-4039-A889-159F9772BACD}" type="slidenum">
              <a:rPr b="0" lang="en-US" sz="1600" spc="-1" strike="noStrike">
                <a:solidFill>
                  <a:srgbClr val="1c7ddb"/>
                </a:solidFill>
                <a:latin typeface="Abadi"/>
                <a:ea typeface="DejaVu Sans"/>
              </a:rPr>
              <a:t>33</a:t>
            </a:fld>
            <a:endParaRPr b="0" lang="en-IN" sz="1600" spc="-1" strike="noStrike">
              <a:latin typeface="Arial"/>
            </a:endParaRPr>
          </a:p>
        </p:txBody>
      </p:sp>
      <p:sp>
        <p:nvSpPr>
          <p:cNvPr id="422"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The total payload carried by boosters from NASA is</a:t>
            </a:r>
            <a:r>
              <a:rPr b="0" lang="en-US" sz="2200" spc="-1" strike="noStrike">
                <a:solidFill>
                  <a:srgbClr val="292929"/>
                </a:solidFill>
                <a:highlight>
                  <a:srgbClr val="ffff00"/>
                </a:highlight>
                <a:latin typeface="Abadi"/>
                <a:ea typeface="DejaVu Sans"/>
              </a:rPr>
              <a:t> 45596 kg.</a:t>
            </a:r>
            <a:endParaRPr b="0" lang="en-IN" sz="2200" spc="-1" strike="noStrike">
              <a:latin typeface="Arial"/>
            </a:endParaRPr>
          </a:p>
          <a:p>
            <a:pPr>
              <a:lnSpc>
                <a:spcPct val="100000"/>
              </a:lnSpc>
              <a:spcBef>
                <a:spcPts val="1400"/>
              </a:spcBef>
            </a:pPr>
            <a:r>
              <a:rPr b="0" lang="en-US" sz="2200" spc="-1" strike="noStrike">
                <a:solidFill>
                  <a:srgbClr val="292929"/>
                </a:solidFill>
                <a:highlight>
                  <a:srgbClr val="ffff00"/>
                </a:highlight>
                <a:latin typeface="Abadi"/>
                <a:ea typeface="DejaVu Sans"/>
              </a:rPr>
              <a:t>Here sum on a column gives us the total value and where restricts the records on which the sum is to be performed.</a:t>
            </a:r>
            <a:endParaRPr b="0" lang="en-IN" sz="2200" spc="-1" strike="noStrike">
              <a:latin typeface="Arial"/>
            </a:endParaRPr>
          </a:p>
        </p:txBody>
      </p:sp>
      <p:sp>
        <p:nvSpPr>
          <p:cNvPr id="423"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424" name="" descr=""/>
          <p:cNvPicPr/>
          <p:nvPr/>
        </p:nvPicPr>
        <p:blipFill>
          <a:blip r:embed="rId2"/>
          <a:stretch/>
        </p:blipFill>
        <p:spPr>
          <a:xfrm>
            <a:off x="936000" y="3099240"/>
            <a:ext cx="8807040" cy="15775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25"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7456FF8-ED59-4080-AAFA-A38A1E62948F}" type="slidenum">
              <a:rPr b="0" lang="en-US" sz="1600" spc="-1" strike="noStrike">
                <a:solidFill>
                  <a:srgbClr val="1c7ddb"/>
                </a:solidFill>
                <a:latin typeface="Abadi"/>
                <a:ea typeface="DejaVu Sans"/>
              </a:rPr>
              <a:t>34</a:t>
            </a:fld>
            <a:endParaRPr b="0" lang="en-IN" sz="1600" spc="-1" strike="noStrike">
              <a:latin typeface="Arial"/>
            </a:endParaRPr>
          </a:p>
        </p:txBody>
      </p:sp>
      <p:sp>
        <p:nvSpPr>
          <p:cNvPr id="426" name="CustomShape 2"/>
          <p:cNvSpPr/>
          <p:nvPr/>
        </p:nvSpPr>
        <p:spPr>
          <a:xfrm>
            <a:off x="69480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AVG function a long with search of F9 v1.1 pattern in booster version is applied on the Payload mass column to obtain the average payload and the average is </a:t>
            </a:r>
            <a:r>
              <a:rPr b="0" lang="en-US" sz="2200" spc="-1" strike="noStrike">
                <a:solidFill>
                  <a:srgbClr val="292929"/>
                </a:solidFill>
                <a:highlight>
                  <a:srgbClr val="ffff00"/>
                </a:highlight>
                <a:latin typeface="Abadi"/>
                <a:ea typeface="DejaVu Sans"/>
              </a:rPr>
              <a:t>2928.40</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27"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428" name="" descr=""/>
          <p:cNvPicPr/>
          <p:nvPr/>
        </p:nvPicPr>
        <p:blipFill>
          <a:blip r:embed="rId2"/>
          <a:stretch/>
        </p:blipFill>
        <p:spPr>
          <a:xfrm>
            <a:off x="792000" y="3714480"/>
            <a:ext cx="9292680" cy="16822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29"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6250C47-ED4B-439C-A7E8-F833264D636A}" type="slidenum">
              <a:rPr b="0" lang="en-US" sz="1600" spc="-1" strike="noStrike">
                <a:solidFill>
                  <a:srgbClr val="1c7ddb"/>
                </a:solidFill>
                <a:latin typeface="Abadi"/>
                <a:ea typeface="DejaVu Sans"/>
              </a:rPr>
              <a:t>35</a:t>
            </a:fld>
            <a:endParaRPr b="0" lang="en-IN" sz="1600" spc="-1" strike="noStrike">
              <a:latin typeface="Arial"/>
            </a:endParaRPr>
          </a:p>
        </p:txBody>
      </p:sp>
      <p:sp>
        <p:nvSpPr>
          <p:cNvPr id="430" name="CustomShape 2"/>
          <p:cNvSpPr/>
          <p:nvPr/>
        </p:nvSpPr>
        <p:spPr>
          <a:xfrm>
            <a:off x="770040" y="176904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The first successful ground landing outcome by SPACEX was achieved in the year </a:t>
            </a:r>
            <a:r>
              <a:rPr b="0" lang="en-US" sz="2200" spc="-1" strike="noStrike">
                <a:solidFill>
                  <a:srgbClr val="292929"/>
                </a:solidFill>
                <a:highlight>
                  <a:srgbClr val="ffff00"/>
                </a:highlight>
                <a:latin typeface="Abadi"/>
                <a:ea typeface="DejaVu Sans"/>
              </a:rPr>
              <a:t>2017.</a:t>
            </a:r>
            <a:endParaRPr b="0" lang="en-IN" sz="2200" spc="-1" strike="noStrike">
              <a:latin typeface="Arial"/>
            </a:endParaRPr>
          </a:p>
          <a:p>
            <a:pPr>
              <a:lnSpc>
                <a:spcPct val="100000"/>
              </a:lnSpc>
              <a:spcBef>
                <a:spcPts val="1400"/>
              </a:spcBef>
            </a:pPr>
            <a:r>
              <a:rPr b="0" lang="en-US" sz="2200" spc="-1" strike="noStrike">
                <a:solidFill>
                  <a:srgbClr val="292929"/>
                </a:solidFill>
                <a:highlight>
                  <a:srgbClr val="ffff00"/>
                </a:highlight>
                <a:latin typeface="Abadi"/>
                <a:ea typeface="DejaVu Sans"/>
              </a:rPr>
              <a:t>Min gives the earliest date in a Date column.</a:t>
            </a: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31"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432" name="" descr=""/>
          <p:cNvPicPr/>
          <p:nvPr/>
        </p:nvPicPr>
        <p:blipFill>
          <a:blip r:embed="rId2"/>
          <a:stretch/>
        </p:blipFill>
        <p:spPr>
          <a:xfrm>
            <a:off x="936000" y="3338280"/>
            <a:ext cx="9578520" cy="148248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3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DB17DEA6-58AA-425A-94CD-64864DB46A55}" type="slidenum">
              <a:rPr b="0" lang="en-US" sz="1600" spc="-1" strike="noStrike">
                <a:solidFill>
                  <a:srgbClr val="1c7ddb"/>
                </a:solidFill>
                <a:latin typeface="Abadi"/>
                <a:ea typeface="DejaVu Sans"/>
              </a:rPr>
              <a:t>36</a:t>
            </a:fld>
            <a:endParaRPr b="0" lang="en-IN" sz="1600" spc="-1" strike="noStrike">
              <a:latin typeface="Arial"/>
            </a:endParaRPr>
          </a:p>
        </p:txBody>
      </p:sp>
      <p:sp>
        <p:nvSpPr>
          <p:cNvPr id="434" name="CustomShape 2"/>
          <p:cNvSpPr/>
          <p:nvPr/>
        </p:nvSpPr>
        <p:spPr>
          <a:xfrm>
            <a:off x="792000" y="1769040"/>
            <a:ext cx="110840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We can observe that all successful drone ship landings with payload mass between 4000 and 6000 all have booster version belonging to</a:t>
            </a:r>
            <a:r>
              <a:rPr b="0" lang="en-US" sz="2200" spc="-1" strike="noStrike">
                <a:solidFill>
                  <a:srgbClr val="292929"/>
                </a:solidFill>
                <a:highlight>
                  <a:srgbClr val="ffff00"/>
                </a:highlight>
                <a:latin typeface="Abadi"/>
                <a:ea typeface="DejaVu Sans"/>
              </a:rPr>
              <a:t> F9 FT.</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35"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436" name="" descr=""/>
          <p:cNvPicPr/>
          <p:nvPr/>
        </p:nvPicPr>
        <p:blipFill>
          <a:blip r:embed="rId2"/>
          <a:stretch/>
        </p:blipFill>
        <p:spPr>
          <a:xfrm>
            <a:off x="890280" y="2808000"/>
            <a:ext cx="10626480" cy="235872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37" name="CustomShape 1"/>
          <p:cNvSpPr/>
          <p:nvPr/>
        </p:nvSpPr>
        <p:spPr>
          <a:xfrm>
            <a:off x="8714880" y="615060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2D95A573-7610-430F-822A-7CDE7F844FDB}" type="slidenum">
              <a:rPr b="0" lang="en-US" sz="1600" spc="-1" strike="noStrike">
                <a:solidFill>
                  <a:srgbClr val="1c7ddb"/>
                </a:solidFill>
                <a:latin typeface="Abadi"/>
                <a:ea typeface="DejaVu Sans"/>
              </a:rPr>
              <a:t>37</a:t>
            </a:fld>
            <a:endParaRPr b="0" lang="en-IN" sz="1600" spc="-1" strike="noStrike">
              <a:latin typeface="Arial"/>
            </a:endParaRPr>
          </a:p>
        </p:txBody>
      </p:sp>
      <p:sp>
        <p:nvSpPr>
          <p:cNvPr id="438" name="CustomShape 2"/>
          <p:cNvSpPr/>
          <p:nvPr/>
        </p:nvSpPr>
        <p:spPr>
          <a:xfrm>
            <a:off x="838800" y="144000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Successful Outcomes. </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Failure Outcomes. We can observer only 1% failure.</a:t>
            </a: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39"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440" name="" descr=""/>
          <p:cNvPicPr/>
          <p:nvPr/>
        </p:nvPicPr>
        <p:blipFill>
          <a:blip r:embed="rId2"/>
          <a:stretch/>
        </p:blipFill>
        <p:spPr>
          <a:xfrm>
            <a:off x="1010520" y="2360160"/>
            <a:ext cx="9426240" cy="1596600"/>
          </a:xfrm>
          <a:prstGeom prst="rect">
            <a:avLst/>
          </a:prstGeom>
          <a:ln>
            <a:noFill/>
          </a:ln>
        </p:spPr>
      </p:pic>
      <p:pic>
        <p:nvPicPr>
          <p:cNvPr id="441" name="" descr=""/>
          <p:cNvPicPr/>
          <p:nvPr/>
        </p:nvPicPr>
        <p:blipFill>
          <a:blip r:embed="rId3"/>
          <a:stretch/>
        </p:blipFill>
        <p:spPr>
          <a:xfrm>
            <a:off x="936000" y="4592160"/>
            <a:ext cx="9426240" cy="15966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42" name="CustomShape 1"/>
          <p:cNvSpPr/>
          <p:nvPr/>
        </p:nvSpPr>
        <p:spPr>
          <a:xfrm>
            <a:off x="9137160" y="640800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6B6023C-CD0E-4915-A2A3-C37829D85A01}" type="slidenum">
              <a:rPr b="0" lang="en-US" sz="1600" spc="-1" strike="noStrike">
                <a:solidFill>
                  <a:srgbClr val="1c7ddb"/>
                </a:solidFill>
                <a:latin typeface="Abadi"/>
                <a:ea typeface="DejaVu Sans"/>
              </a:rPr>
              <a:t>38</a:t>
            </a:fld>
            <a:endParaRPr b="0" lang="en-IN" sz="1600" spc="-1" strike="noStrike">
              <a:latin typeface="Arial"/>
            </a:endParaRPr>
          </a:p>
        </p:txBody>
      </p:sp>
      <p:sp>
        <p:nvSpPr>
          <p:cNvPr id="443" name="CustomShape 2"/>
          <p:cNvSpPr/>
          <p:nvPr/>
        </p:nvSpPr>
        <p:spPr>
          <a:xfrm>
            <a:off x="626040" y="648000"/>
            <a:ext cx="10962000" cy="56653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a:p>
            <a:pPr>
              <a:lnSpc>
                <a:spcPct val="100000"/>
              </a:lnSpc>
              <a:spcBef>
                <a:spcPts val="1400"/>
              </a:spcBef>
            </a:pPr>
            <a:r>
              <a:rPr b="0" lang="en-US" sz="2200" spc="-1" strike="noStrike">
                <a:solidFill>
                  <a:srgbClr val="292929"/>
                </a:solidFill>
                <a:latin typeface="Abadi"/>
                <a:ea typeface="DejaVu Sans"/>
              </a:rPr>
              <a:t> </a:t>
            </a:r>
            <a:r>
              <a:rPr b="0" lang="en-US" sz="2200" spc="-1" strike="noStrike">
                <a:solidFill>
                  <a:srgbClr val="292929"/>
                </a:solidFill>
                <a:latin typeface="Abadi"/>
                <a:ea typeface="DejaVu Sans"/>
              </a:rPr>
              <a:t>Boosters with maximum payload are all observed as belonging to </a:t>
            </a:r>
            <a:r>
              <a:rPr b="0" lang="en-US" sz="2200" spc="-1" strike="noStrike">
                <a:solidFill>
                  <a:srgbClr val="292929"/>
                </a:solidFill>
                <a:highlight>
                  <a:srgbClr val="ffff00"/>
                </a:highlight>
                <a:latin typeface="Abadi"/>
                <a:ea typeface="DejaVu Sans"/>
              </a:rPr>
              <a:t>B5 as         seen    below.</a:t>
            </a:r>
            <a:endParaRPr b="0" lang="en-IN" sz="2200" spc="-1" strike="noStrike">
              <a:latin typeface="Arial"/>
            </a:endParaRPr>
          </a:p>
        </p:txBody>
      </p:sp>
      <p:sp>
        <p:nvSpPr>
          <p:cNvPr id="444"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445" name="" descr=""/>
          <p:cNvPicPr/>
          <p:nvPr/>
        </p:nvPicPr>
        <p:blipFill>
          <a:blip r:embed="rId2"/>
          <a:stretch/>
        </p:blipFill>
        <p:spPr>
          <a:xfrm>
            <a:off x="700920" y="2334600"/>
            <a:ext cx="10311840" cy="39567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2"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Aft>
                <a:spcPts val="601"/>
              </a:spcAft>
            </a:pPr>
            <a:fld id="{5F0458AF-2C5A-4202-ABCC-2D65951E396D}" type="slidenum">
              <a:rPr b="0" lang="en-US" sz="1600" spc="-1" strike="noStrike">
                <a:solidFill>
                  <a:srgbClr val="1c7ddb"/>
                </a:solidFill>
                <a:latin typeface="Abadi"/>
                <a:ea typeface="DejaVu Sans"/>
              </a:rPr>
              <a:t>3</a:t>
            </a:fld>
            <a:endParaRPr b="0" lang="en-IN" sz="1600" spc="-1" strike="noStrike">
              <a:latin typeface="Arial"/>
            </a:endParaRPr>
          </a:p>
        </p:txBody>
      </p:sp>
      <p:sp>
        <p:nvSpPr>
          <p:cNvPr id="243" name="CustomShape 2"/>
          <p:cNvSpPr/>
          <p:nvPr/>
        </p:nvSpPr>
        <p:spPr>
          <a:xfrm>
            <a:off x="828000" y="538560"/>
            <a:ext cx="105256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244" name="CustomShape 3"/>
          <p:cNvSpPr/>
          <p:nvPr/>
        </p:nvSpPr>
        <p:spPr>
          <a:xfrm>
            <a:off x="886680" y="1728000"/>
            <a:ext cx="10919160" cy="4317840"/>
          </a:xfrm>
          <a:prstGeom prst="rect">
            <a:avLst/>
          </a:prstGeom>
          <a:noFill/>
          <a:ln>
            <a:noFill/>
          </a:ln>
        </p:spPr>
        <p:style>
          <a:lnRef idx="0"/>
          <a:fillRef idx="0"/>
          <a:effectRef idx="0"/>
          <a:fontRef idx="minor"/>
        </p:style>
        <p:txBody>
          <a:bodyPr lIns="90000" rIns="90000" tIns="45000" bIns="45000">
            <a:normAutofit/>
          </a:bodyPr>
          <a:p>
            <a:pPr marL="228600" indent="-224280">
              <a:lnSpc>
                <a:spcPct val="90000"/>
              </a:lnSpc>
              <a:spcBef>
                <a:spcPts val="1400"/>
              </a:spcBef>
              <a:buClr>
                <a:srgbClr val="292929"/>
              </a:buClr>
              <a:buFont typeface="Arial"/>
              <a:buChar char="•"/>
            </a:pPr>
            <a:r>
              <a:rPr b="0" lang="en-US" sz="2600" spc="-1" strike="noStrike">
                <a:solidFill>
                  <a:srgbClr val="292929"/>
                </a:solidFill>
                <a:latin typeface="Abadi"/>
                <a:ea typeface="DejaVu Sans"/>
              </a:rPr>
              <a:t>Project background and context</a:t>
            </a:r>
            <a:endParaRPr b="0" lang="en-IN" sz="2600" spc="-1" strike="noStrike">
              <a:latin typeface="Arial"/>
            </a:endParaRPr>
          </a:p>
          <a:p>
            <a:pPr marL="360000">
              <a:lnSpc>
                <a:spcPct val="90000"/>
              </a:lnSpc>
              <a:spcBef>
                <a:spcPts val="1684"/>
              </a:spcBef>
              <a:spcAft>
                <a:spcPts val="283"/>
              </a:spcAft>
            </a:pPr>
            <a:r>
              <a:rPr b="0" lang="en-US" sz="1600" spc="-1" strike="noStrike">
                <a:solidFill>
                  <a:srgbClr val="292929"/>
                </a:solidFill>
                <a:latin typeface="Abadi"/>
                <a:ea typeface="DejaVu Sans"/>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b="0" lang="en-IN" sz="1600" spc="-1" strike="noStrike">
              <a:latin typeface="Arial"/>
            </a:endParaRPr>
          </a:p>
          <a:p>
            <a:pPr marL="228600" indent="-224280">
              <a:lnSpc>
                <a:spcPct val="90000"/>
              </a:lnSpc>
              <a:spcBef>
                <a:spcPts val="1400"/>
              </a:spcBef>
              <a:buClr>
                <a:srgbClr val="292929"/>
              </a:buClr>
              <a:buFont typeface="Arial"/>
              <a:buChar char="•"/>
            </a:pPr>
            <a:r>
              <a:rPr b="0" lang="en-US" sz="2600" spc="-1" strike="noStrike">
                <a:solidFill>
                  <a:srgbClr val="292929"/>
                </a:solidFill>
                <a:latin typeface="Abadi"/>
                <a:ea typeface="DejaVu Sans"/>
              </a:rPr>
              <a:t>Problems you want to find answers</a:t>
            </a:r>
            <a:endParaRPr b="0" lang="en-IN" sz="2600" spc="-1" strike="noStrike">
              <a:latin typeface="Arial"/>
            </a:endParaRPr>
          </a:p>
          <a:p>
            <a:pPr marL="360000">
              <a:lnSpc>
                <a:spcPct val="90000"/>
              </a:lnSpc>
              <a:spcBef>
                <a:spcPts val="1400"/>
              </a:spcBef>
            </a:pPr>
            <a:r>
              <a:rPr b="0" lang="en-US" sz="1600" spc="-1" strike="noStrike">
                <a:solidFill>
                  <a:srgbClr val="292929"/>
                </a:solidFill>
                <a:latin typeface="Abadi"/>
                <a:ea typeface="DejaVu Sans"/>
              </a:rPr>
              <a:t>1)Determine the price of each launch</a:t>
            </a:r>
            <a:endParaRPr b="0" lang="en-IN" sz="1600" spc="-1" strike="noStrike">
              <a:latin typeface="Arial"/>
            </a:endParaRPr>
          </a:p>
          <a:p>
            <a:pPr marL="360000">
              <a:lnSpc>
                <a:spcPct val="90000"/>
              </a:lnSpc>
              <a:spcBef>
                <a:spcPts val="1400"/>
              </a:spcBef>
            </a:pPr>
            <a:r>
              <a:rPr b="0" lang="en-US" sz="1600" spc="-1" strike="noStrike">
                <a:solidFill>
                  <a:srgbClr val="292929"/>
                </a:solidFill>
                <a:latin typeface="Abadi"/>
                <a:ea typeface="DejaVu Sans"/>
              </a:rPr>
              <a:t>2)Determine if the first stage will land successfully.</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46"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F942935-28A9-4BF4-AE6F-18688AAEA248}" type="slidenum">
              <a:rPr b="0" lang="en-US" sz="1600" spc="-1" strike="noStrike">
                <a:solidFill>
                  <a:srgbClr val="1c7ddb"/>
                </a:solidFill>
                <a:latin typeface="Abadi"/>
                <a:ea typeface="DejaVu Sans"/>
              </a:rPr>
              <a:t>39</a:t>
            </a:fld>
            <a:endParaRPr b="0" lang="en-IN" sz="1600" spc="-1" strike="noStrike">
              <a:latin typeface="Arial"/>
            </a:endParaRPr>
          </a:p>
        </p:txBody>
      </p:sp>
      <p:sp>
        <p:nvSpPr>
          <p:cNvPr id="447" name="CustomShape 2"/>
          <p:cNvSpPr/>
          <p:nvPr/>
        </p:nvSpPr>
        <p:spPr>
          <a:xfrm>
            <a:off x="698040" y="1625040"/>
            <a:ext cx="1067400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ea typeface="DejaVu Sans"/>
              </a:rPr>
              <a:t>Below result is obtained by searching for Failure (drone ship) and year like 2015(from date type casted to text).</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We can observe that all the </a:t>
            </a:r>
            <a:r>
              <a:rPr b="0" lang="en-US" sz="2200" spc="-1" strike="noStrike">
                <a:solidFill>
                  <a:srgbClr val="292929"/>
                </a:solidFill>
                <a:highlight>
                  <a:srgbClr val="ffff00"/>
                </a:highlight>
                <a:latin typeface="Abadi"/>
                <a:ea typeface="DejaVu Sans"/>
              </a:rPr>
              <a:t>failed landing outcomes in 2015 were only at the launch site CCAFS LC-40.</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48"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pic>
        <p:nvPicPr>
          <p:cNvPr id="449" name="" descr=""/>
          <p:cNvPicPr/>
          <p:nvPr/>
        </p:nvPicPr>
        <p:blipFill>
          <a:blip r:embed="rId2"/>
          <a:stretch/>
        </p:blipFill>
        <p:spPr>
          <a:xfrm>
            <a:off x="864000" y="3672000"/>
            <a:ext cx="9388080" cy="20444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0" name="CustomShape 1"/>
          <p:cNvSpPr/>
          <p:nvPr/>
        </p:nvSpPr>
        <p:spPr>
          <a:xfrm>
            <a:off x="9072000" y="633600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7BAA688-F127-48BA-A447-A90310E9A47B}" type="slidenum">
              <a:rPr b="0" lang="en-US" sz="1600" spc="-1" strike="noStrike">
                <a:solidFill>
                  <a:srgbClr val="1c7ddb"/>
                </a:solidFill>
                <a:latin typeface="Abadi"/>
                <a:ea typeface="DejaVu Sans"/>
              </a:rPr>
              <a:t>40</a:t>
            </a:fld>
            <a:endParaRPr b="0" lang="en-IN" sz="1600" spc="-1" strike="noStrike">
              <a:latin typeface="Arial"/>
            </a:endParaRPr>
          </a:p>
        </p:txBody>
      </p:sp>
      <p:sp>
        <p:nvSpPr>
          <p:cNvPr id="451" name="CustomShape 2"/>
          <p:cNvSpPr/>
          <p:nvPr/>
        </p:nvSpPr>
        <p:spPr>
          <a:xfrm>
            <a:off x="864000" y="1409040"/>
            <a:ext cx="10940040" cy="4779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Count of landing outcomes between the date 2010-06-04 and 2017-03-20, in descending order. </a:t>
            </a:r>
            <a:r>
              <a:rPr b="0" lang="en-US" sz="2200" spc="-1" strike="noStrike">
                <a:solidFill>
                  <a:srgbClr val="292929"/>
                </a:solidFill>
                <a:highlight>
                  <a:srgbClr val="ffff00"/>
                </a:highlight>
                <a:latin typeface="Abadi"/>
                <a:ea typeface="DejaVu Sans"/>
              </a:rPr>
              <a:t>Around 30% laucnhes were not attempted during this period.</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spcBef>
                <a:spcPts val="1400"/>
              </a:spcBef>
            </a:pPr>
            <a:endParaRPr b="0" lang="en-IN" sz="2200" spc="-1" strike="noStrike">
              <a:latin typeface="Arial"/>
            </a:endParaRPr>
          </a:p>
        </p:txBody>
      </p:sp>
      <p:sp>
        <p:nvSpPr>
          <p:cNvPr id="452"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pic>
        <p:nvPicPr>
          <p:cNvPr id="453" name="" descr=""/>
          <p:cNvPicPr/>
          <p:nvPr/>
        </p:nvPicPr>
        <p:blipFill>
          <a:blip r:embed="rId2"/>
          <a:stretch/>
        </p:blipFill>
        <p:spPr>
          <a:xfrm>
            <a:off x="782640" y="2664000"/>
            <a:ext cx="9778680" cy="36540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4"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55"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CCD43C29-F983-4739-A4BB-FD20AD795758}" type="slidenum">
              <a:rPr b="0" lang="en-US" sz="1600" spc="-1" strike="noStrike">
                <a:solidFill>
                  <a:srgbClr val="1c7ddb"/>
                </a:solidFill>
                <a:latin typeface="Abadi"/>
                <a:ea typeface="DejaVu Sans"/>
              </a:rPr>
              <a:t>41</a:t>
            </a:fld>
            <a:endParaRPr b="0" lang="en-IN" sz="1600" spc="-1" strike="noStrike">
              <a:latin typeface="Arial"/>
            </a:endParaRPr>
          </a:p>
        </p:txBody>
      </p:sp>
      <p:sp>
        <p:nvSpPr>
          <p:cNvPr id="456"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pPr>
            <a:endParaRPr b="0" lang="en-IN" sz="1800" spc="-1" strike="noStrike">
              <a:latin typeface="Arial"/>
            </a:endParaRPr>
          </a:p>
        </p:txBody>
      </p:sp>
      <p:sp>
        <p:nvSpPr>
          <p:cNvPr id="457"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SpaceX Launch sites on World Map</a:t>
            </a:r>
            <a:endParaRPr b="0" lang="en-IN" sz="4000" spc="-1" strike="noStrike">
              <a:latin typeface="Arial"/>
            </a:endParaRPr>
          </a:p>
        </p:txBody>
      </p:sp>
      <p:sp>
        <p:nvSpPr>
          <p:cNvPr id="458" name="CustomShape 4"/>
          <p:cNvSpPr/>
          <p:nvPr/>
        </p:nvSpPr>
        <p:spPr>
          <a:xfrm>
            <a:off x="864000" y="1528920"/>
            <a:ext cx="9301680" cy="4731120"/>
          </a:xfrm>
          <a:prstGeom prst="rect">
            <a:avLst/>
          </a:prstGeom>
          <a:blipFill rotWithShape="0">
            <a:blip r:embed="rId2"/>
            <a:stretch>
              <a:fillRect/>
            </a:stretch>
          </a:blipFill>
          <a:ln>
            <a:noFill/>
          </a:ln>
        </p:spPr>
        <p:style>
          <a:lnRef idx="0"/>
          <a:fillRef idx="0"/>
          <a:effectRef idx="0"/>
          <a:fontRef idx="minor"/>
        </p:style>
        <p:txBody>
          <a:bodyPr lIns="90000" rIns="90000" tIns="45000" bIns="45000" anchor="ctr" anchorCtr="1">
            <a:noAutofit/>
          </a:bodyPr>
          <a:p>
            <a:pPr algn="ctr">
              <a:lnSpc>
                <a:spcPct val="100000"/>
              </a:lnSpc>
            </a:pPr>
            <a:r>
              <a:rPr b="0" lang="en-IN" sz="1800" spc="-1" strike="noStrike">
                <a:solidFill>
                  <a:srgbClr val="000000"/>
                </a:solidFill>
                <a:latin typeface="Arial"/>
                <a:ea typeface="DejaVu Sans"/>
              </a:rPr>
              <a:t>Each site name can be clearly seen in the next slide.All sites are located near the United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States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9" name="" descr=""/>
          <p:cNvPicPr/>
          <p:nvPr/>
        </p:nvPicPr>
        <p:blipFill>
          <a:blip r:embed="rId1"/>
          <a:stretch/>
        </p:blipFill>
        <p:spPr>
          <a:xfrm>
            <a:off x="894600" y="1415880"/>
            <a:ext cx="3205440" cy="2396160"/>
          </a:xfrm>
          <a:prstGeom prst="rect">
            <a:avLst/>
          </a:prstGeom>
          <a:ln>
            <a:noFill/>
          </a:ln>
        </p:spPr>
      </p:pic>
      <p:sp>
        <p:nvSpPr>
          <p:cNvPr id="460" name="CustomShape 1"/>
          <p:cNvSpPr/>
          <p:nvPr/>
        </p:nvSpPr>
        <p:spPr>
          <a:xfrm>
            <a:off x="1008000" y="648000"/>
            <a:ext cx="7344000" cy="342360"/>
          </a:xfrm>
          <a:prstGeom prst="rect">
            <a:avLst/>
          </a:prstGeom>
          <a:noFill/>
          <a:ln>
            <a:noFill/>
          </a:ln>
        </p:spPr>
        <p:style>
          <a:lnRef idx="0"/>
          <a:fillRef idx="0"/>
          <a:effectRef idx="0"/>
          <a:fontRef idx="minor"/>
        </p:style>
      </p:sp>
      <p:pic>
        <p:nvPicPr>
          <p:cNvPr id="461" name="" descr=""/>
          <p:cNvPicPr/>
          <p:nvPr/>
        </p:nvPicPr>
        <p:blipFill>
          <a:blip r:embed="rId2"/>
          <a:stretch/>
        </p:blipFill>
        <p:spPr>
          <a:xfrm>
            <a:off x="864000" y="4104000"/>
            <a:ext cx="3530160" cy="2263320"/>
          </a:xfrm>
          <a:prstGeom prst="rect">
            <a:avLst/>
          </a:prstGeom>
          <a:ln>
            <a:noFill/>
          </a:ln>
        </p:spPr>
      </p:pic>
      <p:pic>
        <p:nvPicPr>
          <p:cNvPr id="462" name="" descr=""/>
          <p:cNvPicPr/>
          <p:nvPr/>
        </p:nvPicPr>
        <p:blipFill>
          <a:blip r:embed="rId3"/>
          <a:stretch/>
        </p:blipFill>
        <p:spPr>
          <a:xfrm>
            <a:off x="4668120" y="4320000"/>
            <a:ext cx="3320640" cy="2177640"/>
          </a:xfrm>
          <a:prstGeom prst="rect">
            <a:avLst/>
          </a:prstGeom>
          <a:ln>
            <a:noFill/>
          </a:ln>
        </p:spPr>
      </p:pic>
      <p:pic>
        <p:nvPicPr>
          <p:cNvPr id="463" name="" descr=""/>
          <p:cNvPicPr/>
          <p:nvPr/>
        </p:nvPicPr>
        <p:blipFill>
          <a:blip r:embed="rId4"/>
          <a:stretch/>
        </p:blipFill>
        <p:spPr>
          <a:xfrm>
            <a:off x="4176000" y="1440000"/>
            <a:ext cx="4006440" cy="2377800"/>
          </a:xfrm>
          <a:prstGeom prst="rect">
            <a:avLst/>
          </a:prstGeom>
          <a:ln>
            <a:noFill/>
          </a:ln>
        </p:spPr>
      </p:pic>
      <p:pic>
        <p:nvPicPr>
          <p:cNvPr id="464" name="" descr=""/>
          <p:cNvPicPr/>
          <p:nvPr/>
        </p:nvPicPr>
        <p:blipFill>
          <a:blip r:embed="rId5"/>
          <a:stretch/>
        </p:blipFill>
        <p:spPr>
          <a:xfrm>
            <a:off x="8211960" y="1930320"/>
            <a:ext cx="3520800" cy="1882440"/>
          </a:xfrm>
          <a:prstGeom prst="rect">
            <a:avLst/>
          </a:prstGeom>
          <a:ln>
            <a:noFill/>
          </a:ln>
        </p:spPr>
      </p:pic>
      <p:sp>
        <p:nvSpPr>
          <p:cNvPr id="465" name="CustomShape 2"/>
          <p:cNvSpPr/>
          <p:nvPr/>
        </p:nvSpPr>
        <p:spPr>
          <a:xfrm>
            <a:off x="8252280" y="1080000"/>
            <a:ext cx="3336480" cy="5036760"/>
          </a:xfrm>
          <a:prstGeom prst="rect">
            <a:avLst/>
          </a:prstGeom>
          <a:noFill/>
          <a:ln>
            <a:noFill/>
          </a:ln>
        </p:spPr>
        <p:style>
          <a:lnRef idx="0"/>
          <a:fillRef idx="0"/>
          <a:effectRef idx="0"/>
          <a:fontRef idx="minor"/>
        </p:style>
        <p:txBody>
          <a:bodyPr lIns="0" rIns="0" tIns="0" bIns="0">
            <a:noAutofit/>
          </a:bodyPr>
          <a:p>
            <a:pPr>
              <a:lnSpc>
                <a:spcPct val="100000"/>
              </a:lnSpc>
            </a:pPr>
            <a:r>
              <a:rPr b="1" lang="en-US" sz="1800" spc="-1" strike="noStrike">
                <a:solidFill>
                  <a:srgbClr val="2a6099"/>
                </a:solidFill>
                <a:latin typeface="Calibri"/>
                <a:ea typeface="Calibri"/>
              </a:rPr>
              <a:t>Majority of the sites are located near </a:t>
            </a:r>
            <a:endParaRPr b="0" lang="en-IN" sz="1800" spc="-1" strike="noStrike">
              <a:latin typeface="Arial"/>
            </a:endParaRPr>
          </a:p>
          <a:p>
            <a:pPr>
              <a:lnSpc>
                <a:spcPct val="100000"/>
              </a:lnSpc>
            </a:pPr>
            <a:r>
              <a:rPr b="1" lang="en-US" sz="1800" spc="-1" strike="noStrike">
                <a:solidFill>
                  <a:srgbClr val="2a6099"/>
                </a:solidFill>
                <a:latin typeface="Calibri"/>
                <a:ea typeface="Calibri"/>
              </a:rPr>
              <a:t>Florida coast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66" name="CustomShape 1"/>
          <p:cNvSpPr/>
          <p:nvPr/>
        </p:nvSpPr>
        <p:spPr>
          <a:xfrm>
            <a:off x="9216000" y="633600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03DA6A14-5CEB-404F-8058-A87C53BCD4CF}" type="slidenum">
              <a:rPr b="0" lang="en-US" sz="1600" spc="-1" strike="noStrike">
                <a:solidFill>
                  <a:srgbClr val="1c7ddb"/>
                </a:solidFill>
                <a:latin typeface="Abadi"/>
                <a:ea typeface="DejaVu Sans"/>
              </a:rPr>
              <a:t>43</a:t>
            </a:fld>
            <a:endParaRPr b="0" lang="en-IN" sz="1600" spc="-1" strike="noStrike">
              <a:latin typeface="Arial"/>
            </a:endParaRPr>
          </a:p>
        </p:txBody>
      </p:sp>
      <p:sp>
        <p:nvSpPr>
          <p:cNvPr id="467" name="CustomShape 2"/>
          <p:cNvSpPr/>
          <p:nvPr/>
        </p:nvSpPr>
        <p:spPr>
          <a:xfrm>
            <a:off x="864000" y="1224000"/>
            <a:ext cx="9741240" cy="54680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468"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outcomes for each site</a:t>
            </a:r>
            <a:endParaRPr b="0" lang="en-IN" sz="4000" spc="-1" strike="noStrike">
              <a:latin typeface="Arial"/>
            </a:endParaRPr>
          </a:p>
        </p:txBody>
      </p:sp>
      <p:sp>
        <p:nvSpPr>
          <p:cNvPr id="469" name="CustomShape 4"/>
          <p:cNvSpPr/>
          <p:nvPr/>
        </p:nvSpPr>
        <p:spPr>
          <a:xfrm>
            <a:off x="5976000" y="6349320"/>
            <a:ext cx="1661040" cy="342720"/>
          </a:xfrm>
          <a:prstGeom prst="rect">
            <a:avLst/>
          </a:prstGeom>
          <a:noFill/>
          <a:ln>
            <a:noFill/>
          </a:ln>
        </p:spPr>
        <p:style>
          <a:lnRef idx="0"/>
          <a:fillRef idx="0"/>
          <a:effectRef idx="0"/>
          <a:fontRef idx="minor"/>
        </p:style>
      </p:sp>
      <p:sp>
        <p:nvSpPr>
          <p:cNvPr id="470" name="CustomShape 5"/>
          <p:cNvSpPr/>
          <p:nvPr/>
        </p:nvSpPr>
        <p:spPr>
          <a:xfrm>
            <a:off x="5976360" y="6349680"/>
            <a:ext cx="1796400" cy="342720"/>
          </a:xfrm>
          <a:prstGeom prst="rect">
            <a:avLst/>
          </a:prstGeom>
          <a:noFill/>
          <a:ln>
            <a:noFill/>
          </a:ln>
        </p:spPr>
        <p:style>
          <a:lnRef idx="0"/>
          <a:fillRef idx="0"/>
          <a:effectRef idx="0"/>
          <a:fontRef idx="minor"/>
        </p:style>
      </p:sp>
      <p:sp>
        <p:nvSpPr>
          <p:cNvPr id="471" name="CustomShape 6"/>
          <p:cNvSpPr/>
          <p:nvPr/>
        </p:nvSpPr>
        <p:spPr>
          <a:xfrm>
            <a:off x="9216360" y="633636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535ECAC4-8D4C-47F3-94C7-A21C3059FE57}" type="slidenum">
              <a:rPr b="0" lang="en-US" sz="1600" spc="-1" strike="noStrike">
                <a:solidFill>
                  <a:srgbClr val="1c7ddb"/>
                </a:solidFill>
                <a:latin typeface="Abadi"/>
                <a:ea typeface="DejaVu Sans"/>
              </a:rPr>
              <a:t>45</a:t>
            </a:fld>
            <a:endParaRPr b="0" lang="en-IN" sz="1600" spc="-1" strike="noStrike">
              <a:latin typeface="Arial"/>
            </a:endParaRPr>
          </a:p>
        </p:txBody>
      </p:sp>
      <p:sp>
        <p:nvSpPr>
          <p:cNvPr id="472" name="CustomShape 7"/>
          <p:cNvSpPr/>
          <p:nvPr/>
        </p:nvSpPr>
        <p:spPr>
          <a:xfrm>
            <a:off x="9936000" y="3542040"/>
            <a:ext cx="1658160" cy="342720"/>
          </a:xfrm>
          <a:prstGeom prst="rect">
            <a:avLst/>
          </a:prstGeom>
          <a:noFill/>
          <a:ln>
            <a:noFill/>
          </a:ln>
        </p:spPr>
        <p:style>
          <a:lnRef idx="0"/>
          <a:fillRef idx="0"/>
          <a:effectRef idx="0"/>
          <a:fontRef idx="minor"/>
        </p:style>
      </p:sp>
      <p:sp>
        <p:nvSpPr>
          <p:cNvPr id="473" name="CustomShape 8"/>
          <p:cNvSpPr/>
          <p:nvPr/>
        </p:nvSpPr>
        <p:spPr>
          <a:xfrm>
            <a:off x="6327000" y="1773720"/>
            <a:ext cx="2021040" cy="342720"/>
          </a:xfrm>
          <a:prstGeom prst="rect">
            <a:avLst/>
          </a:prstGeom>
          <a:noFill/>
          <a:ln>
            <a:noFill/>
          </a:ln>
        </p:spPr>
        <p:style>
          <a:lnRef idx="0"/>
          <a:fillRef idx="0"/>
          <a:effectRef idx="0"/>
          <a:fontRef idx="minor"/>
        </p:style>
      </p:sp>
      <p:sp>
        <p:nvSpPr>
          <p:cNvPr id="474" name="CustomShape 9"/>
          <p:cNvSpPr/>
          <p:nvPr/>
        </p:nvSpPr>
        <p:spPr>
          <a:xfrm>
            <a:off x="648000" y="5328000"/>
            <a:ext cx="11966400" cy="617400"/>
          </a:xfrm>
          <a:prstGeom prst="rect">
            <a:avLst/>
          </a:prstGeom>
          <a:noFill/>
          <a:ln>
            <a:noFill/>
          </a:ln>
        </p:spPr>
        <p:style>
          <a:lnRef idx="0"/>
          <a:fillRef idx="0"/>
          <a:effectRef idx="0"/>
          <a:fontRef idx="minor"/>
        </p:style>
      </p:sp>
      <p:pic>
        <p:nvPicPr>
          <p:cNvPr id="475" name="" descr=""/>
          <p:cNvPicPr/>
          <p:nvPr/>
        </p:nvPicPr>
        <p:blipFill>
          <a:blip r:embed="rId2"/>
          <a:stretch/>
        </p:blipFill>
        <p:spPr>
          <a:xfrm>
            <a:off x="792000" y="1375920"/>
            <a:ext cx="4739760" cy="2796840"/>
          </a:xfrm>
          <a:prstGeom prst="rect">
            <a:avLst/>
          </a:prstGeom>
          <a:ln>
            <a:noFill/>
          </a:ln>
        </p:spPr>
      </p:pic>
      <p:pic>
        <p:nvPicPr>
          <p:cNvPr id="476" name="" descr=""/>
          <p:cNvPicPr/>
          <p:nvPr/>
        </p:nvPicPr>
        <p:blipFill>
          <a:blip r:embed="rId3"/>
          <a:stretch/>
        </p:blipFill>
        <p:spPr>
          <a:xfrm>
            <a:off x="5832000" y="1368000"/>
            <a:ext cx="4387320" cy="2804760"/>
          </a:xfrm>
          <a:prstGeom prst="rect">
            <a:avLst/>
          </a:prstGeom>
          <a:ln>
            <a:noFill/>
          </a:ln>
        </p:spPr>
      </p:pic>
      <p:sp>
        <p:nvSpPr>
          <p:cNvPr id="477" name="CustomShape 10"/>
          <p:cNvSpPr/>
          <p:nvPr/>
        </p:nvSpPr>
        <p:spPr>
          <a:xfrm>
            <a:off x="864000" y="4896000"/>
            <a:ext cx="9284760" cy="527760"/>
          </a:xfrm>
          <a:prstGeom prst="rect">
            <a:avLst/>
          </a:prstGeom>
          <a:noFill/>
          <a:ln>
            <a:noFill/>
          </a:ln>
        </p:spPr>
        <p:style>
          <a:lnRef idx="0"/>
          <a:fillRef idx="0"/>
          <a:effectRef idx="0"/>
          <a:fontRef idx="minor"/>
        </p:style>
        <p:txBody>
          <a:bodyPr lIns="0" rIns="0" tIns="0" bIns="0">
            <a:noAutofit/>
          </a:bodyPr>
          <a:p>
            <a:pPr>
              <a:lnSpc>
                <a:spcPct val="100000"/>
              </a:lnSpc>
            </a:pPr>
            <a:r>
              <a:rPr b="1" lang="en-US" sz="1800" spc="-1" strike="noStrike">
                <a:solidFill>
                  <a:srgbClr val="2a6099"/>
                </a:solidFill>
                <a:latin typeface="Calibri"/>
                <a:ea typeface="Calibri"/>
              </a:rPr>
              <a:t>Successful Launches are indicated by green markers and Failed launches are indicated by red markers.</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78" name="CustomShape 1"/>
          <p:cNvSpPr/>
          <p:nvPr/>
        </p:nvSpPr>
        <p:spPr>
          <a:xfrm>
            <a:off x="9216000" y="633600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BE2186D7-4D35-4A06-8F5B-99880A5B6544}" type="slidenum">
              <a:rPr b="0" lang="en-US" sz="1600" spc="-1" strike="noStrike">
                <a:solidFill>
                  <a:srgbClr val="1c7ddb"/>
                </a:solidFill>
                <a:latin typeface="Abadi"/>
                <a:ea typeface="DejaVu Sans"/>
              </a:rPr>
              <a:t>45</a:t>
            </a:fld>
            <a:endParaRPr b="0" lang="en-IN" sz="1600" spc="-1" strike="noStrike">
              <a:latin typeface="Arial"/>
            </a:endParaRPr>
          </a:p>
        </p:txBody>
      </p:sp>
      <p:sp>
        <p:nvSpPr>
          <p:cNvPr id="479" name="CustomShape 2"/>
          <p:cNvSpPr/>
          <p:nvPr/>
        </p:nvSpPr>
        <p:spPr>
          <a:xfrm>
            <a:off x="864000" y="1224000"/>
            <a:ext cx="9741240" cy="54680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48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outcomes for each site</a:t>
            </a:r>
            <a:endParaRPr b="0" lang="en-IN" sz="4000" spc="-1" strike="noStrike">
              <a:latin typeface="Arial"/>
            </a:endParaRPr>
          </a:p>
        </p:txBody>
      </p:sp>
      <p:sp>
        <p:nvSpPr>
          <p:cNvPr id="481" name="CustomShape 4"/>
          <p:cNvSpPr/>
          <p:nvPr/>
        </p:nvSpPr>
        <p:spPr>
          <a:xfrm>
            <a:off x="5976000" y="6349320"/>
            <a:ext cx="1661040" cy="342720"/>
          </a:xfrm>
          <a:prstGeom prst="rect">
            <a:avLst/>
          </a:prstGeom>
          <a:noFill/>
          <a:ln>
            <a:noFill/>
          </a:ln>
        </p:spPr>
        <p:style>
          <a:lnRef idx="0"/>
          <a:fillRef idx="0"/>
          <a:effectRef idx="0"/>
          <a:fontRef idx="minor"/>
        </p:style>
      </p:sp>
      <p:sp>
        <p:nvSpPr>
          <p:cNvPr id="482" name="CustomShape 5"/>
          <p:cNvSpPr/>
          <p:nvPr/>
        </p:nvSpPr>
        <p:spPr>
          <a:xfrm>
            <a:off x="5976360" y="6349680"/>
            <a:ext cx="1796400" cy="342720"/>
          </a:xfrm>
          <a:prstGeom prst="rect">
            <a:avLst/>
          </a:prstGeom>
          <a:noFill/>
          <a:ln>
            <a:noFill/>
          </a:ln>
        </p:spPr>
        <p:style>
          <a:lnRef idx="0"/>
          <a:fillRef idx="0"/>
          <a:effectRef idx="0"/>
          <a:fontRef idx="minor"/>
        </p:style>
      </p:sp>
      <p:sp>
        <p:nvSpPr>
          <p:cNvPr id="483" name="CustomShape 6"/>
          <p:cNvSpPr/>
          <p:nvPr/>
        </p:nvSpPr>
        <p:spPr>
          <a:xfrm>
            <a:off x="9216360" y="633636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3E57BA1-25D0-4866-B55A-4D40F82708CD}" type="slidenum">
              <a:rPr b="0" lang="en-US" sz="1600" spc="-1" strike="noStrike">
                <a:solidFill>
                  <a:srgbClr val="1c7ddb"/>
                </a:solidFill>
                <a:latin typeface="Abadi"/>
                <a:ea typeface="DejaVu Sans"/>
              </a:rPr>
              <a:t>46</a:t>
            </a:fld>
            <a:endParaRPr b="0" lang="en-IN" sz="1600" spc="-1" strike="noStrike">
              <a:latin typeface="Arial"/>
            </a:endParaRPr>
          </a:p>
        </p:txBody>
      </p:sp>
      <p:sp>
        <p:nvSpPr>
          <p:cNvPr id="484" name="CustomShape 7"/>
          <p:cNvSpPr/>
          <p:nvPr/>
        </p:nvSpPr>
        <p:spPr>
          <a:xfrm>
            <a:off x="9936000" y="3542040"/>
            <a:ext cx="1658160" cy="342720"/>
          </a:xfrm>
          <a:prstGeom prst="rect">
            <a:avLst/>
          </a:prstGeom>
          <a:noFill/>
          <a:ln>
            <a:noFill/>
          </a:ln>
        </p:spPr>
        <p:style>
          <a:lnRef idx="0"/>
          <a:fillRef idx="0"/>
          <a:effectRef idx="0"/>
          <a:fontRef idx="minor"/>
        </p:style>
      </p:sp>
      <p:sp>
        <p:nvSpPr>
          <p:cNvPr id="485" name="CustomShape 8"/>
          <p:cNvSpPr/>
          <p:nvPr/>
        </p:nvSpPr>
        <p:spPr>
          <a:xfrm>
            <a:off x="6327000" y="1773720"/>
            <a:ext cx="2021040" cy="342720"/>
          </a:xfrm>
          <a:prstGeom prst="rect">
            <a:avLst/>
          </a:prstGeom>
          <a:noFill/>
          <a:ln>
            <a:noFill/>
          </a:ln>
        </p:spPr>
        <p:style>
          <a:lnRef idx="0"/>
          <a:fillRef idx="0"/>
          <a:effectRef idx="0"/>
          <a:fontRef idx="minor"/>
        </p:style>
      </p:sp>
      <p:sp>
        <p:nvSpPr>
          <p:cNvPr id="486" name="CustomShape 9"/>
          <p:cNvSpPr/>
          <p:nvPr/>
        </p:nvSpPr>
        <p:spPr>
          <a:xfrm>
            <a:off x="597960" y="4834800"/>
            <a:ext cx="11966400" cy="617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800" spc="-1" strike="noStrike">
                <a:solidFill>
                  <a:srgbClr val="2a6099"/>
                </a:solidFill>
                <a:latin typeface="Calibri"/>
                <a:ea typeface="Calibri"/>
              </a:rPr>
              <a:t>From Launch outcomes for all sites we observe that </a:t>
            </a:r>
            <a:endParaRPr b="0" lang="en-IN" sz="1800" spc="-1" strike="noStrike">
              <a:latin typeface="Arial"/>
            </a:endParaRPr>
          </a:p>
          <a:p>
            <a:pPr>
              <a:lnSpc>
                <a:spcPct val="100000"/>
              </a:lnSpc>
            </a:pPr>
            <a:r>
              <a:rPr b="1" lang="en-US" sz="1800" spc="-1" strike="noStrike">
                <a:solidFill>
                  <a:srgbClr val="2a6099"/>
                </a:solidFill>
                <a:latin typeface="Calibri"/>
                <a:ea typeface="Calibri"/>
              </a:rPr>
              <a:t>KSC LC site has the highest number of Successful Launch outcomes </a:t>
            </a:r>
            <a:endParaRPr b="0" lang="en-IN" sz="1800" spc="-1" strike="noStrike">
              <a:latin typeface="Arial"/>
            </a:endParaRPr>
          </a:p>
          <a:p>
            <a:pPr>
              <a:lnSpc>
                <a:spcPct val="100000"/>
              </a:lnSpc>
            </a:pPr>
            <a:r>
              <a:rPr b="1" lang="en-US" sz="1800" spc="-1" strike="noStrike">
                <a:solidFill>
                  <a:srgbClr val="2a6099"/>
                </a:solidFill>
                <a:latin typeface="Calibri"/>
                <a:ea typeface="Calibri"/>
              </a:rPr>
              <a:t>whereas CCAFS SLC-40 has the least percentage of successful launches.</a:t>
            </a:r>
            <a:endParaRPr b="0" lang="en-IN" sz="1800" spc="-1" strike="noStrike">
              <a:latin typeface="Arial"/>
            </a:endParaRPr>
          </a:p>
          <a:p>
            <a:pPr>
              <a:lnSpc>
                <a:spcPct val="100000"/>
              </a:lnSpc>
            </a:pPr>
            <a:endParaRPr b="0" lang="en-IN" sz="1800" spc="-1" strike="noStrike">
              <a:latin typeface="Arial"/>
            </a:endParaRPr>
          </a:p>
        </p:txBody>
      </p:sp>
      <p:pic>
        <p:nvPicPr>
          <p:cNvPr id="487" name="" descr=""/>
          <p:cNvPicPr/>
          <p:nvPr/>
        </p:nvPicPr>
        <p:blipFill>
          <a:blip r:embed="rId2"/>
          <a:stretch/>
        </p:blipFill>
        <p:spPr>
          <a:xfrm>
            <a:off x="904320" y="1584000"/>
            <a:ext cx="3844440" cy="2025360"/>
          </a:xfrm>
          <a:prstGeom prst="rect">
            <a:avLst/>
          </a:prstGeom>
          <a:ln>
            <a:noFill/>
          </a:ln>
        </p:spPr>
      </p:pic>
      <p:pic>
        <p:nvPicPr>
          <p:cNvPr id="488" name="" descr=""/>
          <p:cNvPicPr/>
          <p:nvPr/>
        </p:nvPicPr>
        <p:blipFill>
          <a:blip r:embed="rId3"/>
          <a:stretch/>
        </p:blipFill>
        <p:spPr>
          <a:xfrm>
            <a:off x="5515200" y="1476720"/>
            <a:ext cx="2977560" cy="27680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89" name="CustomShape 1"/>
          <p:cNvSpPr/>
          <p:nvPr/>
        </p:nvSpPr>
        <p:spPr>
          <a:xfrm>
            <a:off x="9209160" y="64270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07A8C16-C5BB-4FB3-B624-1BEEB8C47750}" type="slidenum">
              <a:rPr b="0" lang="en-US" sz="1600" spc="-1" strike="noStrike">
                <a:solidFill>
                  <a:srgbClr val="1c7ddb"/>
                </a:solidFill>
                <a:latin typeface="Abadi"/>
                <a:ea typeface="DejaVu Sans"/>
              </a:rPr>
              <a:t>46</a:t>
            </a:fld>
            <a:endParaRPr b="0" lang="en-IN" sz="1600" spc="-1" strike="noStrike">
              <a:latin typeface="Arial"/>
            </a:endParaRPr>
          </a:p>
        </p:txBody>
      </p:sp>
      <p:sp>
        <p:nvSpPr>
          <p:cNvPr id="490" name="CustomShape 2"/>
          <p:cNvSpPr/>
          <p:nvPr/>
        </p:nvSpPr>
        <p:spPr>
          <a:xfrm>
            <a:off x="770040" y="1690560"/>
            <a:ext cx="8593560" cy="43106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491"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CCAFS SLC-40 Launch Site and its proximities</a:t>
            </a:r>
            <a:endParaRPr b="0" lang="en-IN" sz="4000" spc="-1" strike="noStrike">
              <a:latin typeface="Arial"/>
            </a:endParaRPr>
          </a:p>
        </p:txBody>
      </p:sp>
      <p:sp>
        <p:nvSpPr>
          <p:cNvPr id="492" name="CustomShape 4"/>
          <p:cNvSpPr/>
          <p:nvPr/>
        </p:nvSpPr>
        <p:spPr>
          <a:xfrm>
            <a:off x="770040" y="3600000"/>
            <a:ext cx="3974400" cy="2732760"/>
          </a:xfrm>
          <a:prstGeom prst="rect">
            <a:avLst/>
          </a:prstGeom>
          <a:noFill/>
          <a:ln>
            <a:noFill/>
          </a:ln>
        </p:spPr>
        <p:style>
          <a:lnRef idx="0"/>
          <a:fillRef idx="0"/>
          <a:effectRef idx="0"/>
          <a:fontRef idx="minor"/>
        </p:style>
      </p:sp>
      <p:pic>
        <p:nvPicPr>
          <p:cNvPr id="493" name="" descr=""/>
          <p:cNvPicPr/>
          <p:nvPr/>
        </p:nvPicPr>
        <p:blipFill>
          <a:blip r:embed="rId2"/>
          <a:stretch/>
        </p:blipFill>
        <p:spPr>
          <a:xfrm>
            <a:off x="4770720" y="3168000"/>
            <a:ext cx="2930040" cy="3349080"/>
          </a:xfrm>
          <a:prstGeom prst="rect">
            <a:avLst/>
          </a:prstGeom>
          <a:ln>
            <a:noFill/>
          </a:ln>
        </p:spPr>
      </p:pic>
      <p:pic>
        <p:nvPicPr>
          <p:cNvPr id="494" name="" descr=""/>
          <p:cNvPicPr/>
          <p:nvPr/>
        </p:nvPicPr>
        <p:blipFill>
          <a:blip r:embed="rId3"/>
          <a:stretch/>
        </p:blipFill>
        <p:spPr>
          <a:xfrm>
            <a:off x="7992000" y="1533960"/>
            <a:ext cx="2329920" cy="3358800"/>
          </a:xfrm>
          <a:prstGeom prst="rect">
            <a:avLst/>
          </a:prstGeom>
          <a:ln>
            <a:noFill/>
          </a:ln>
        </p:spPr>
      </p:pic>
      <p:pic>
        <p:nvPicPr>
          <p:cNvPr id="495" name="" descr=""/>
          <p:cNvPicPr/>
          <p:nvPr/>
        </p:nvPicPr>
        <p:blipFill>
          <a:blip r:embed="rId4"/>
          <a:stretch/>
        </p:blipFill>
        <p:spPr>
          <a:xfrm>
            <a:off x="936000" y="1440000"/>
            <a:ext cx="5805360" cy="1569240"/>
          </a:xfrm>
          <a:prstGeom prst="rect">
            <a:avLst/>
          </a:prstGeom>
          <a:ln>
            <a:noFill/>
          </a:ln>
        </p:spPr>
      </p:pic>
      <p:sp>
        <p:nvSpPr>
          <p:cNvPr id="496" name="CustomShape 5"/>
          <p:cNvSpPr/>
          <p:nvPr/>
        </p:nvSpPr>
        <p:spPr>
          <a:xfrm>
            <a:off x="1068120" y="3600000"/>
            <a:ext cx="3536640" cy="1220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N" sz="1800" spc="-1" strike="noStrike">
                <a:solidFill>
                  <a:srgbClr val="2a6099"/>
                </a:solidFill>
                <a:latin typeface="Arial"/>
                <a:ea typeface="DejaVu Sans"/>
              </a:rPr>
              <a:t>CCAFS SLC-40 site is very near to the coastline(0.87 km) and far from the city Melbourne(around 52 KM</a:t>
            </a:r>
            <a:r>
              <a:rPr b="0" lang="en-IN" sz="1800" spc="-1" strike="noStrike">
                <a:solidFill>
                  <a:srgbClr val="2a6099"/>
                </a:solidFill>
                <a:latin typeface="Arial"/>
                <a:ea typeface="DejaVu Sans"/>
              </a:rPr>
              <a:t>)</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97"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49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B34493F-AF29-422A-8675-9ADCD1B01F85}" type="slidenum">
              <a:rPr b="0" lang="en-US" sz="1600" spc="-1" strike="noStrike">
                <a:solidFill>
                  <a:srgbClr val="1c7ddb"/>
                </a:solidFill>
                <a:latin typeface="Abadi"/>
                <a:ea typeface="DejaVu Sans"/>
              </a:rPr>
              <a:t>47</a:t>
            </a:fld>
            <a:endParaRPr b="0" lang="en-IN" sz="1600" spc="-1" strike="noStrike">
              <a:latin typeface="Arial"/>
            </a:endParaRPr>
          </a:p>
        </p:txBody>
      </p:sp>
      <p:sp>
        <p:nvSpPr>
          <p:cNvPr id="499" name="CustomShape 2"/>
          <p:cNvSpPr/>
          <p:nvPr/>
        </p:nvSpPr>
        <p:spPr>
          <a:xfrm>
            <a:off x="770040" y="1825560"/>
            <a:ext cx="974124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0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of all Launch Sites</a:t>
            </a:r>
            <a:endParaRPr b="0" lang="en-IN" sz="4000" spc="-1" strike="noStrike">
              <a:latin typeface="Arial"/>
            </a:endParaRPr>
          </a:p>
        </p:txBody>
      </p:sp>
      <p:pic>
        <p:nvPicPr>
          <p:cNvPr id="501" name="" descr=""/>
          <p:cNvPicPr/>
          <p:nvPr/>
        </p:nvPicPr>
        <p:blipFill>
          <a:blip r:embed="rId2"/>
          <a:stretch/>
        </p:blipFill>
        <p:spPr>
          <a:xfrm>
            <a:off x="39240" y="2069640"/>
            <a:ext cx="12187800" cy="2759400"/>
          </a:xfrm>
          <a:prstGeom prst="rect">
            <a:avLst/>
          </a:prstGeom>
          <a:ln>
            <a:noFill/>
          </a:ln>
        </p:spPr>
      </p:pic>
      <p:sp>
        <p:nvSpPr>
          <p:cNvPr id="502" name="CustomShape 4"/>
          <p:cNvSpPr/>
          <p:nvPr/>
        </p:nvSpPr>
        <p:spPr>
          <a:xfrm>
            <a:off x="835920" y="5184000"/>
            <a:ext cx="4776120" cy="59832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N" sz="1800" spc="-1" strike="noStrike">
                <a:solidFill>
                  <a:srgbClr val="2a6099"/>
                </a:solidFill>
                <a:latin typeface="Arial"/>
                <a:ea typeface="DejaVu Sans"/>
              </a:rPr>
              <a:t>Highest Success rate is for KSC LC site</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5" name="CustomShape 1"/>
          <p:cNvSpPr/>
          <p:nvPr/>
        </p:nvSpPr>
        <p:spPr>
          <a:xfrm>
            <a:off x="9448920" y="6356520"/>
            <a:ext cx="2738880" cy="36072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015A86F-957F-49C3-933B-1832F7056553}"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246" name="CustomShape 2"/>
          <p:cNvSpPr/>
          <p:nvPr/>
        </p:nvSpPr>
        <p:spPr>
          <a:xfrm>
            <a:off x="671400" y="281268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FB6D949-D2F8-4B37-BFC9-71E82A55F274}" type="slidenum">
              <a:rPr b="0" lang="en-US" sz="1600" spc="-1" strike="noStrike">
                <a:solidFill>
                  <a:srgbClr val="1c7ddb"/>
                </a:solidFill>
                <a:latin typeface="Abadi"/>
                <a:ea typeface="DejaVu Sans"/>
              </a:rPr>
              <a:t>49</a:t>
            </a:fld>
            <a:endParaRPr b="0" lang="en-IN" sz="1600" spc="-1" strike="noStrike">
              <a:latin typeface="Arial"/>
            </a:endParaRPr>
          </a:p>
        </p:txBody>
      </p:sp>
      <p:sp>
        <p:nvSpPr>
          <p:cNvPr id="504" name="CustomShape 2"/>
          <p:cNvSpPr/>
          <p:nvPr/>
        </p:nvSpPr>
        <p:spPr>
          <a:xfrm>
            <a:off x="720000" y="1769040"/>
            <a:ext cx="1054728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pPr>
            <a:endParaRPr b="0" lang="en-IN" sz="1800" spc="-1" strike="noStrike">
              <a:latin typeface="Arial"/>
            </a:endParaRPr>
          </a:p>
        </p:txBody>
      </p:sp>
      <p:sp>
        <p:nvSpPr>
          <p:cNvPr id="505"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Lauch Site KSC LC-39A Success and Failure</a:t>
            </a:r>
            <a:endParaRPr b="0" lang="en-IN" sz="4000" spc="-1" strike="noStrike">
              <a:latin typeface="Arial"/>
            </a:endParaRPr>
          </a:p>
        </p:txBody>
      </p:sp>
      <p:pic>
        <p:nvPicPr>
          <p:cNvPr id="506" name="" descr=""/>
          <p:cNvPicPr/>
          <p:nvPr/>
        </p:nvPicPr>
        <p:blipFill>
          <a:blip r:embed="rId2"/>
          <a:stretch/>
        </p:blipFill>
        <p:spPr>
          <a:xfrm>
            <a:off x="0" y="1912680"/>
            <a:ext cx="12187800" cy="3073320"/>
          </a:xfrm>
          <a:prstGeom prst="rect">
            <a:avLst/>
          </a:prstGeom>
          <a:ln>
            <a:noFill/>
          </a:ln>
        </p:spPr>
      </p:pic>
      <p:sp>
        <p:nvSpPr>
          <p:cNvPr id="507" name="CustomShape 4"/>
          <p:cNvSpPr/>
          <p:nvPr/>
        </p:nvSpPr>
        <p:spPr>
          <a:xfrm>
            <a:off x="456840" y="5269320"/>
            <a:ext cx="4363200" cy="342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This site Success rate is higher than 75%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0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D10DC31-A32B-4C62-B6D8-4BA106DC27C0}" type="slidenum">
              <a:rPr b="0" lang="en-US" sz="1600" spc="-1" strike="noStrike">
                <a:solidFill>
                  <a:srgbClr val="1c7ddb"/>
                </a:solidFill>
                <a:latin typeface="Abadi"/>
                <a:ea typeface="DejaVu Sans"/>
              </a:rPr>
              <a:t>50</a:t>
            </a:fld>
            <a:endParaRPr b="0" lang="en-IN" sz="1600" spc="-1" strike="noStrike">
              <a:latin typeface="Arial"/>
            </a:endParaRPr>
          </a:p>
        </p:txBody>
      </p:sp>
      <p:sp>
        <p:nvSpPr>
          <p:cNvPr id="509" name="CustomShape 2"/>
          <p:cNvSpPr/>
          <p:nvPr/>
        </p:nvSpPr>
        <p:spPr>
          <a:xfrm>
            <a:off x="770040" y="1825560"/>
            <a:ext cx="10410480" cy="43470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endParaRPr b="0" lang="en-IN" sz="1800" spc="-1" strike="noStrike">
              <a:latin typeface="Arial"/>
            </a:endParaRPr>
          </a:p>
          <a:p>
            <a:pPr>
              <a:lnSpc>
                <a:spcPct val="100000"/>
              </a:lnSpc>
              <a:spcBef>
                <a:spcPts val="1400"/>
              </a:spcBef>
            </a:pPr>
            <a:endParaRPr b="0" lang="en-IN" sz="1800" spc="-1" strike="noStrike">
              <a:latin typeface="Arial"/>
            </a:endParaRPr>
          </a:p>
        </p:txBody>
      </p:sp>
      <p:sp>
        <p:nvSpPr>
          <p:cNvPr id="51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Payload vs. Launch Outcome for all sites with different Payload Range</a:t>
            </a:r>
            <a:endParaRPr b="0" lang="en-IN" sz="4000" spc="-1" strike="noStrike">
              <a:latin typeface="Arial"/>
            </a:endParaRPr>
          </a:p>
        </p:txBody>
      </p:sp>
      <p:pic>
        <p:nvPicPr>
          <p:cNvPr id="511" name="" descr=""/>
          <p:cNvPicPr/>
          <p:nvPr/>
        </p:nvPicPr>
        <p:blipFill>
          <a:blip r:embed="rId2"/>
          <a:stretch/>
        </p:blipFill>
        <p:spPr>
          <a:xfrm>
            <a:off x="792000" y="1345320"/>
            <a:ext cx="10082520" cy="2539440"/>
          </a:xfrm>
          <a:prstGeom prst="rect">
            <a:avLst/>
          </a:prstGeom>
          <a:ln>
            <a:noFill/>
          </a:ln>
        </p:spPr>
      </p:pic>
      <p:sp>
        <p:nvSpPr>
          <p:cNvPr id="512" name="CustomShape 4"/>
          <p:cNvSpPr/>
          <p:nvPr/>
        </p:nvSpPr>
        <p:spPr>
          <a:xfrm>
            <a:off x="3888000" y="1825560"/>
            <a:ext cx="7265520" cy="343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N" sz="1800" spc="-1" strike="noStrike">
                <a:solidFill>
                  <a:srgbClr val="2a6099"/>
                </a:solidFill>
                <a:latin typeface="Arial"/>
                <a:ea typeface="DejaVu Sans"/>
              </a:rPr>
              <a:t>Booster version FT has higher success rate in all Payload ranges</a:t>
            </a:r>
            <a:endParaRPr b="0" lang="en-IN" sz="1800" spc="-1" strike="noStrike">
              <a:latin typeface="Arial"/>
            </a:endParaRPr>
          </a:p>
        </p:txBody>
      </p:sp>
      <p:pic>
        <p:nvPicPr>
          <p:cNvPr id="513" name="" descr=""/>
          <p:cNvPicPr/>
          <p:nvPr/>
        </p:nvPicPr>
        <p:blipFill>
          <a:blip r:embed="rId3"/>
          <a:stretch/>
        </p:blipFill>
        <p:spPr>
          <a:xfrm>
            <a:off x="792000" y="3960000"/>
            <a:ext cx="10004760" cy="266076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4" name="CustomShape 1"/>
          <p:cNvSpPr/>
          <p:nvPr/>
        </p:nvSpPr>
        <p:spPr>
          <a:xfrm>
            <a:off x="704160" y="2529720"/>
            <a:ext cx="1246320" cy="36396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ea typeface="DejaVu Sans"/>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15"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60D8A602-87A5-4F40-9BCA-B012287F2C6C}" type="slidenum">
              <a:rPr b="0" lang="en-US" sz="1600" spc="-1" strike="noStrike">
                <a:solidFill>
                  <a:srgbClr val="1c7ddb"/>
                </a:solidFill>
                <a:latin typeface="Abadi"/>
                <a:ea typeface="DejaVu Sans"/>
              </a:rPr>
              <a:t>51</a:t>
            </a:fld>
            <a:endParaRPr b="0" lang="en-IN" sz="1600" spc="-1" strike="noStrike">
              <a:latin typeface="Arial"/>
            </a:endParaRPr>
          </a:p>
        </p:txBody>
      </p:sp>
      <p:sp>
        <p:nvSpPr>
          <p:cNvPr id="516" name="CustomShape 2"/>
          <p:cNvSpPr/>
          <p:nvPr/>
        </p:nvSpPr>
        <p:spPr>
          <a:xfrm>
            <a:off x="770040" y="2082240"/>
            <a:ext cx="5321520" cy="3807360"/>
          </a:xfrm>
          <a:prstGeom prst="rect">
            <a:avLst/>
          </a:prstGeom>
          <a:noFill/>
          <a:ln>
            <a:noFill/>
          </a:ln>
        </p:spPr>
        <p:style>
          <a:lnRef idx="0"/>
          <a:fillRef idx="0"/>
          <a:effectRef idx="0"/>
          <a:fontRef idx="minor"/>
        </p:style>
      </p:sp>
      <p:sp>
        <p:nvSpPr>
          <p:cNvPr id="517" name="CustomShape 3"/>
          <p:cNvSpPr/>
          <p:nvPr/>
        </p:nvSpPr>
        <p:spPr>
          <a:xfrm>
            <a:off x="862200" y="24480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518" name="" descr=""/>
          <p:cNvPicPr/>
          <p:nvPr/>
        </p:nvPicPr>
        <p:blipFill>
          <a:blip r:embed="rId2"/>
          <a:stretch/>
        </p:blipFill>
        <p:spPr>
          <a:xfrm>
            <a:off x="720000" y="1342080"/>
            <a:ext cx="4616640" cy="2759400"/>
          </a:xfrm>
          <a:prstGeom prst="rect">
            <a:avLst/>
          </a:prstGeom>
          <a:ln>
            <a:noFill/>
          </a:ln>
        </p:spPr>
      </p:pic>
      <p:pic>
        <p:nvPicPr>
          <p:cNvPr id="519" name="" descr=""/>
          <p:cNvPicPr/>
          <p:nvPr/>
        </p:nvPicPr>
        <p:blipFill>
          <a:blip r:embed="rId3"/>
          <a:stretch/>
        </p:blipFill>
        <p:spPr>
          <a:xfrm>
            <a:off x="5766480" y="1395000"/>
            <a:ext cx="4312080" cy="2778480"/>
          </a:xfrm>
          <a:prstGeom prst="rect">
            <a:avLst/>
          </a:prstGeom>
          <a:ln>
            <a:noFill/>
          </a:ln>
        </p:spPr>
      </p:pic>
      <p:pic>
        <p:nvPicPr>
          <p:cNvPr id="520" name="" descr=""/>
          <p:cNvPicPr/>
          <p:nvPr/>
        </p:nvPicPr>
        <p:blipFill>
          <a:blip r:embed="rId4"/>
          <a:stretch/>
        </p:blipFill>
        <p:spPr>
          <a:xfrm>
            <a:off x="792000" y="4104000"/>
            <a:ext cx="4578480" cy="2797560"/>
          </a:xfrm>
          <a:prstGeom prst="rect">
            <a:avLst/>
          </a:prstGeom>
          <a:ln>
            <a:noFill/>
          </a:ln>
        </p:spPr>
      </p:pic>
      <p:pic>
        <p:nvPicPr>
          <p:cNvPr id="521" name="" descr=""/>
          <p:cNvPicPr/>
          <p:nvPr/>
        </p:nvPicPr>
        <p:blipFill>
          <a:blip r:embed="rId5"/>
          <a:stretch/>
        </p:blipFill>
        <p:spPr>
          <a:xfrm>
            <a:off x="5796360" y="4119840"/>
            <a:ext cx="4169160" cy="2816640"/>
          </a:xfrm>
          <a:prstGeom prst="rect">
            <a:avLst/>
          </a:prstGeom>
          <a:ln>
            <a:noFill/>
          </a:ln>
        </p:spPr>
      </p:pic>
      <p:sp>
        <p:nvSpPr>
          <p:cNvPr id="522" name="CustomShape 4"/>
          <p:cNvSpPr/>
          <p:nvPr/>
        </p:nvSpPr>
        <p:spPr>
          <a:xfrm>
            <a:off x="5976000" y="244800"/>
            <a:ext cx="5541480" cy="8557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From all bar plots for different metrics of all models below, we can observe that decision tree is the best model.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2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AB39A95B-10BE-48A4-951A-C86C711F3A1C}" type="slidenum">
              <a:rPr b="0" lang="en-US" sz="1600" spc="-1" strike="noStrike">
                <a:solidFill>
                  <a:srgbClr val="1c7ddb"/>
                </a:solidFill>
                <a:latin typeface="Abadi"/>
                <a:ea typeface="DejaVu Sans"/>
              </a:rPr>
              <a:t>53</a:t>
            </a:fld>
            <a:endParaRPr b="0" lang="en-IN" sz="1600" spc="-1" strike="noStrike">
              <a:latin typeface="Arial"/>
            </a:endParaRPr>
          </a:p>
        </p:txBody>
      </p:sp>
      <p:sp>
        <p:nvSpPr>
          <p:cNvPr id="524" name="CustomShape 2"/>
          <p:cNvSpPr/>
          <p:nvPr/>
        </p:nvSpPr>
        <p:spPr>
          <a:xfrm>
            <a:off x="770040" y="2057400"/>
            <a:ext cx="9473760" cy="3807360"/>
          </a:xfrm>
          <a:prstGeom prst="rect">
            <a:avLst/>
          </a:prstGeom>
          <a:noFill/>
          <a:ln>
            <a:noFill/>
          </a:ln>
        </p:spPr>
        <p:style>
          <a:lnRef idx="0"/>
          <a:fillRef idx="0"/>
          <a:effectRef idx="0"/>
          <a:fontRef idx="minor"/>
        </p:style>
      </p:sp>
      <p:sp>
        <p:nvSpPr>
          <p:cNvPr id="525" name="CustomShape 3"/>
          <p:cNvSpPr/>
          <p:nvPr/>
        </p:nvSpPr>
        <p:spPr>
          <a:xfrm>
            <a:off x="841320" y="475560"/>
            <a:ext cx="4413240" cy="547920"/>
          </a:xfrm>
          <a:prstGeom prst="rect">
            <a:avLst/>
          </a:prstGeom>
          <a:noFill/>
          <a:ln>
            <a:noFill/>
          </a:ln>
        </p:spPr>
        <p:style>
          <a:lnRef idx="0"/>
          <a:fillRef idx="0"/>
          <a:effectRef idx="0"/>
          <a:fontRef idx="minor"/>
        </p:style>
        <p:txBody>
          <a:bodyPr wrap="none" lIns="0" rIns="0" tIns="0" bIns="0">
            <a:spAutoFit/>
          </a:bodyPr>
          <a:p>
            <a:pPr>
              <a:lnSpc>
                <a:spcPct val="90000"/>
              </a:lnSpc>
            </a:pPr>
            <a:r>
              <a:rPr b="0" lang="en-US" sz="4000" spc="-1" strike="noStrike">
                <a:solidFill>
                  <a:srgbClr val="0b49cb"/>
                </a:solidFill>
                <a:latin typeface="Abadi"/>
                <a:ea typeface="IBM Plex Mono SemiBold"/>
              </a:rPr>
              <a:t>Confusion Matrix</a:t>
            </a:r>
            <a:r>
              <a:rPr b="0" lang="en-IN" sz="1800" spc="-1" strike="noStrike">
                <a:solidFill>
                  <a:srgbClr val="000000"/>
                </a:solidFill>
                <a:latin typeface="Arial"/>
                <a:ea typeface="DejaVu Sans"/>
              </a:rPr>
              <a:t>  </a:t>
            </a:r>
            <a:endParaRPr b="0" lang="en-IN" sz="1800" spc="-1" strike="noStrike">
              <a:latin typeface="Arial"/>
            </a:endParaRPr>
          </a:p>
        </p:txBody>
      </p:sp>
      <p:pic>
        <p:nvPicPr>
          <p:cNvPr id="526" name="" descr=""/>
          <p:cNvPicPr/>
          <p:nvPr/>
        </p:nvPicPr>
        <p:blipFill>
          <a:blip r:embed="rId2"/>
          <a:stretch/>
        </p:blipFill>
        <p:spPr>
          <a:xfrm>
            <a:off x="792360" y="1440000"/>
            <a:ext cx="11589120" cy="4988160"/>
          </a:xfrm>
          <a:prstGeom prst="rect">
            <a:avLst/>
          </a:prstGeom>
          <a:ln>
            <a:noFill/>
          </a:ln>
        </p:spPr>
      </p:pic>
      <p:sp>
        <p:nvSpPr>
          <p:cNvPr id="527" name="CustomShape 4"/>
          <p:cNvSpPr/>
          <p:nvPr/>
        </p:nvSpPr>
        <p:spPr>
          <a:xfrm>
            <a:off x="5225040" y="293760"/>
            <a:ext cx="6964920" cy="85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True labels(sum in rows) and predicted labels</a:t>
            </a:r>
            <a:endParaRPr b="0" lang="en-IN" sz="1800" spc="-1" strike="noStrike">
              <a:latin typeface="Arial"/>
            </a:endParaRPr>
          </a:p>
          <a:p>
            <a:pPr>
              <a:lnSpc>
                <a:spcPct val="100000"/>
              </a:lnSpc>
            </a:pPr>
            <a:r>
              <a:rPr b="0" lang="en-IN" sz="1800" spc="-1" strike="noStrike">
                <a:solidFill>
                  <a:srgbClr val="000000"/>
                </a:solidFill>
                <a:latin typeface="Arial"/>
                <a:ea typeface="DejaVu Sans"/>
              </a:rPr>
              <a:t>(sum in columns) are exactly equal indicating descision tree as best model.</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28"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8371D93-DFDC-43DD-A50F-FB0FC844C84F}" type="slidenum">
              <a:rPr b="0" lang="en-US" sz="1600" spc="-1" strike="noStrike">
                <a:solidFill>
                  <a:srgbClr val="1c7ddb"/>
                </a:solidFill>
                <a:latin typeface="Abadi"/>
                <a:ea typeface="DejaVu Sans"/>
              </a:rPr>
              <a:t>&lt;number&gt;</a:t>
            </a:fld>
            <a:endParaRPr b="0" lang="en-IN" sz="1600" spc="-1" strike="noStrike">
              <a:latin typeface="Arial"/>
            </a:endParaRPr>
          </a:p>
        </p:txBody>
      </p:sp>
      <p:sp>
        <p:nvSpPr>
          <p:cNvPr id="529" name="CustomShape 2"/>
          <p:cNvSpPr/>
          <p:nvPr/>
        </p:nvSpPr>
        <p:spPr>
          <a:xfrm>
            <a:off x="770040" y="1874880"/>
            <a:ext cx="10605240" cy="4172400"/>
          </a:xfrm>
          <a:prstGeom prst="rect">
            <a:avLst/>
          </a:prstGeom>
          <a:noFill/>
          <a:ln>
            <a:noFill/>
          </a:ln>
        </p:spPr>
        <p:style>
          <a:lnRef idx="0"/>
          <a:fillRef idx="0"/>
          <a:effectRef idx="0"/>
          <a:fontRef idx="minor"/>
        </p:style>
        <p:txBody>
          <a:bodyPr lIns="90000" rIns="90000" tIns="45000" bIns="45000">
            <a:normAutofit fontScale="88000"/>
          </a:bodyPr>
          <a:p>
            <a:pPr>
              <a:lnSpc>
                <a:spcPct val="100000"/>
              </a:lnSpc>
              <a:spcBef>
                <a:spcPts val="1400"/>
              </a:spcBef>
            </a:pPr>
            <a:r>
              <a:rPr b="0" lang="en-US" sz="2200" spc="-1" strike="noStrike">
                <a:solidFill>
                  <a:srgbClr val="292929"/>
                </a:solidFill>
                <a:latin typeface="Abadi"/>
                <a:ea typeface="DejaVu Sans"/>
              </a:rPr>
              <a:t>KSC LC-39 A has the most successful launches of all sites.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Decision tree classifier with a specific parameter combination is the best of all Machine learning Algorithms.Confusion matrix with this combination shows 100% equality between true and predicted labels.</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Booster Version FT has the highest success rate for all payload ranges.</a:t>
            </a:r>
            <a:endParaRPr b="0" lang="en-IN" sz="2200" spc="-1" strike="noStrike">
              <a:latin typeface="Arial"/>
            </a:endParaRPr>
          </a:p>
          <a:p>
            <a:pPr>
              <a:lnSpc>
                <a:spcPct val="100000"/>
              </a:lnSpc>
            </a:pPr>
            <a:r>
              <a:rPr b="0" lang="en-US" sz="2200" spc="-1" strike="noStrike">
                <a:solidFill>
                  <a:srgbClr val="292929"/>
                </a:solidFill>
                <a:latin typeface="Abadi"/>
                <a:ea typeface="DejaVu Sans"/>
              </a:rPr>
              <a:t>Launch sites like CCAFS SLC-40 site is very near to the coastline(0.87 km) and far from the city Melbourne(around 52 KM).</a:t>
            </a:r>
            <a:endParaRPr b="0" lang="en-IN" sz="2200" spc="-1" strike="noStrike">
              <a:latin typeface="Arial"/>
            </a:endParaRPr>
          </a:p>
          <a:p>
            <a:pPr>
              <a:lnSpc>
                <a:spcPct val="100000"/>
              </a:lnSpc>
            </a:pPr>
            <a:r>
              <a:rPr b="0" lang="en-US" sz="2200" spc="-1" strike="noStrike">
                <a:solidFill>
                  <a:srgbClr val="292929"/>
                </a:solidFill>
                <a:latin typeface="Abadi"/>
                <a:ea typeface="DejaVu Sans"/>
              </a:rPr>
              <a:t>GEO,SSO,ES-L1 and HEO orbits are having the highest success rate.</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Success rate kept on increasing starting from year 2013 with a slight drop at 2018 and later at 2020.</a:t>
            </a:r>
            <a:endParaRPr b="0" lang="en-IN" sz="2200" spc="-1" strike="noStrike">
              <a:latin typeface="Arial"/>
            </a:endParaRPr>
          </a:p>
          <a:p>
            <a:pPr>
              <a:lnSpc>
                <a:spcPct val="100000"/>
              </a:lnSpc>
            </a:pPr>
            <a:endParaRPr b="0" lang="en-IN" sz="2200" spc="-1" strike="noStrike">
              <a:latin typeface="Arial"/>
            </a:endParaRPr>
          </a:p>
          <a:p>
            <a:pPr>
              <a:lnSpc>
                <a:spcPct val="100000"/>
              </a:lnSpc>
            </a:pPr>
            <a:r>
              <a:rPr b="0" lang="en-US" sz="2200" spc="-1" strike="noStrike">
                <a:solidFill>
                  <a:srgbClr val="292929"/>
                </a:solidFill>
                <a:latin typeface="Abadi"/>
                <a:ea typeface="DejaVu Sans"/>
              </a:rPr>
              <a:t> </a:t>
            </a:r>
            <a:endParaRPr b="0" lang="en-IN" sz="2200" spc="-1" strike="noStrike">
              <a:latin typeface="Arial"/>
            </a:endParaRPr>
          </a:p>
        </p:txBody>
      </p:sp>
      <p:sp>
        <p:nvSpPr>
          <p:cNvPr id="530"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531" name="CustomShape 1"/>
          <p:cNvSpPr/>
          <p:nvPr/>
        </p:nvSpPr>
        <p:spPr>
          <a:xfrm>
            <a:off x="8714880" y="6025680"/>
            <a:ext cx="2742480" cy="4010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E93C8962-0F94-408C-B85D-FD5E6BCC0060}" type="slidenum">
              <a:rPr b="0" lang="en-US" sz="1600" spc="-1" strike="noStrike">
                <a:solidFill>
                  <a:srgbClr val="1c7ddb"/>
                </a:solidFill>
                <a:latin typeface="Abadi"/>
              </a:rPr>
              <a:t>55</a:t>
            </a:fld>
            <a:endParaRPr b="0" lang="en-IN" sz="1600" spc="-1" strike="noStrike">
              <a:latin typeface="Arial"/>
            </a:endParaRPr>
          </a:p>
        </p:txBody>
      </p:sp>
      <p:sp>
        <p:nvSpPr>
          <p:cNvPr id="532" name="CustomShape 2"/>
          <p:cNvSpPr/>
          <p:nvPr/>
        </p:nvSpPr>
        <p:spPr>
          <a:xfrm>
            <a:off x="770040" y="1859400"/>
            <a:ext cx="10514880" cy="435060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https://github.com/pradeepkrb86/SpaceX_Capstone.git</a:t>
            </a:r>
            <a:endParaRPr b="0" lang="en-IN" sz="2200" spc="-1" strike="noStrike">
              <a:latin typeface="Arial"/>
            </a:endParaRPr>
          </a:p>
        </p:txBody>
      </p:sp>
      <p:sp>
        <p:nvSpPr>
          <p:cNvPr id="533" name="CustomShape 3"/>
          <p:cNvSpPr/>
          <p:nvPr/>
        </p:nvSpPr>
        <p:spPr>
          <a:xfrm>
            <a:off x="770040" y="538560"/>
            <a:ext cx="10514880" cy="5482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E002AAD-F5B9-4871-9681-C3CE86DB995E}" type="slidenum">
              <a:rPr b="0" lang="en-US" sz="1600" spc="-1" strike="noStrike">
                <a:solidFill>
                  <a:srgbClr val="1c7ddb"/>
                </a:solidFill>
                <a:latin typeface="Abadi"/>
                <a:ea typeface="DejaVu Sans"/>
              </a:rPr>
              <a:t>4</a:t>
            </a:fld>
            <a:endParaRPr b="0" lang="en-IN" sz="1600" spc="-1" strike="noStrike">
              <a:latin typeface="Arial"/>
            </a:endParaRPr>
          </a:p>
        </p:txBody>
      </p:sp>
      <p:sp>
        <p:nvSpPr>
          <p:cNvPr id="248" name="CustomShape 2"/>
          <p:cNvSpPr/>
          <p:nvPr/>
        </p:nvSpPr>
        <p:spPr>
          <a:xfrm>
            <a:off x="770040" y="1580760"/>
            <a:ext cx="10100520" cy="5207400"/>
          </a:xfrm>
          <a:prstGeom prst="rect">
            <a:avLst/>
          </a:prstGeom>
          <a:noFill/>
          <a:ln>
            <a:noFill/>
          </a:ln>
        </p:spPr>
        <p:style>
          <a:lnRef idx="0"/>
          <a:fillRef idx="0"/>
          <a:effectRef idx="0"/>
          <a:fontRef idx="minor"/>
        </p:style>
        <p:txBody>
          <a:bodyPr lIns="90000" rIns="90000" tIns="45000" bIns="45000">
            <a:normAutofit fontScale="3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en-IN" sz="8800" spc="-1" strike="noStrike">
              <a:latin typeface="Arial"/>
            </a:endParaRPr>
          </a:p>
          <a:p>
            <a:pPr marL="228600" indent="-2242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Data collection methodology:</a:t>
            </a:r>
            <a:endParaRPr b="0" lang="en-IN" sz="8800" spc="-1" strike="noStrike">
              <a:latin typeface="Arial"/>
            </a:endParaRPr>
          </a:p>
          <a:p>
            <a:pPr lvl="1" marL="432000" indent="-215640">
              <a:lnSpc>
                <a:spcPct val="120000"/>
              </a:lnSpc>
              <a:spcBef>
                <a:spcPts val="1400"/>
              </a:spcBef>
              <a:buClr>
                <a:srgbClr val="000000"/>
              </a:buClr>
              <a:buSzPct val="45000"/>
              <a:buFont typeface="Wingdings" charset="2"/>
              <a:buChar char=""/>
              <a:tabLst>
                <a:tab algn="l" pos="0"/>
              </a:tabLst>
            </a:pPr>
            <a:r>
              <a:rPr b="0" lang="en-US" sz="5400" spc="-1" strike="noStrike">
                <a:solidFill>
                  <a:srgbClr val="767171"/>
                </a:solidFill>
                <a:latin typeface="Abadi"/>
                <a:ea typeface="DejaVu Sans"/>
              </a:rPr>
              <a:t> </a:t>
            </a:r>
            <a:r>
              <a:rPr b="0" lang="en-US" sz="5400" spc="-1" strike="noStrike">
                <a:solidFill>
                  <a:srgbClr val="767171"/>
                </a:solidFill>
                <a:latin typeface="Abadi"/>
                <a:ea typeface="DejaVu Sans"/>
              </a:rPr>
              <a:t>Data was collected using Request to SpaceX API and Webscraping.</a:t>
            </a:r>
            <a:endParaRPr b="0" lang="en-IN" sz="5400" spc="-1" strike="noStrike">
              <a:latin typeface="Arial"/>
            </a:endParaRPr>
          </a:p>
          <a:p>
            <a:pPr marL="228600" indent="-2242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data wrangling</a:t>
            </a:r>
            <a:endParaRPr b="0" lang="en-IN" sz="8800" spc="-1" strike="noStrike">
              <a:latin typeface="Arial"/>
            </a:endParaRPr>
          </a:p>
          <a:p>
            <a:pPr lvl="1" marL="685800" indent="-224280">
              <a:lnSpc>
                <a:spcPct val="120000"/>
              </a:lnSpc>
              <a:spcBef>
                <a:spcPts val="1400"/>
              </a:spcBef>
              <a:buClr>
                <a:srgbClr val="767171"/>
              </a:buClr>
              <a:buFont typeface="Arial"/>
              <a:buChar char="•"/>
              <a:tabLst>
                <a:tab algn="l" pos="0"/>
              </a:tabLst>
            </a:pPr>
            <a:r>
              <a:rPr b="0" lang="en-US" sz="5400" spc="-1" strike="noStrike">
                <a:solidFill>
                  <a:srgbClr val="767171"/>
                </a:solidFill>
                <a:latin typeface="Abadi"/>
                <a:ea typeface="DejaVu Sans"/>
              </a:rPr>
              <a:t>We found the unique outcomes in outcome column and then segreagated the good and bad outcomes. A new class column was created based on good and bad outcomes with values(1 for good) and (0 for bad).This helped us in classifying the successful and failed lauches.</a:t>
            </a:r>
            <a:endParaRPr b="0" lang="en-IN" sz="5400" spc="-1" strike="noStrike">
              <a:latin typeface="Arial"/>
            </a:endParaRPr>
          </a:p>
          <a:p>
            <a:pPr marL="228600" indent="-2242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exploratory data analysis (EDA) using </a:t>
            </a: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                   visualization and SQL</a:t>
            </a:r>
            <a:endParaRPr b="0" lang="en-IN" sz="8800" spc="-1" strike="noStrike">
              <a:latin typeface="Arial"/>
            </a:endParaRPr>
          </a:p>
          <a:p>
            <a:pPr marL="228600" indent="-2242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 interactive visual analytics using Folium                 and Plotly Dash</a:t>
            </a:r>
            <a:endParaRPr b="0" lang="en-IN" sz="8800" spc="-1" strike="noStrike">
              <a:latin typeface="Arial"/>
            </a:endParaRPr>
          </a:p>
          <a:p>
            <a:pPr>
              <a:lnSpc>
                <a:spcPct val="120000"/>
              </a:lnSpc>
              <a:spcBef>
                <a:spcPts val="1400"/>
              </a:spcBef>
              <a:tabLst>
                <a:tab algn="l" pos="0"/>
              </a:tabLst>
            </a:pPr>
            <a:endParaRPr b="0" lang="en-IN" sz="8800" spc="-1" strike="noStrike">
              <a:latin typeface="Arial"/>
            </a:endParaRPr>
          </a:p>
          <a:p>
            <a:pPr>
              <a:lnSpc>
                <a:spcPct val="120000"/>
              </a:lnSpc>
              <a:spcBef>
                <a:spcPts val="1400"/>
              </a:spcBef>
              <a:tabLst>
                <a:tab algn="l" pos="0"/>
              </a:tabLst>
            </a:pPr>
            <a:endParaRPr b="0" lang="en-IN" sz="8800" spc="-1" strike="noStrike">
              <a:latin typeface="Arial"/>
            </a:endParaRPr>
          </a:p>
          <a:p>
            <a:pPr>
              <a:lnSpc>
                <a:spcPct val="100000"/>
              </a:lnSpc>
              <a:spcBef>
                <a:spcPts val="1400"/>
              </a:spcBef>
              <a:tabLst>
                <a:tab algn="l" pos="0"/>
              </a:tabLst>
            </a:pPr>
            <a:endParaRPr b="0" lang="en-IN" sz="8800" spc="-1" strike="noStrike">
              <a:latin typeface="Arial"/>
            </a:endParaRPr>
          </a:p>
          <a:p>
            <a:pPr>
              <a:lnSpc>
                <a:spcPct val="100000"/>
              </a:lnSpc>
              <a:spcBef>
                <a:spcPts val="1400"/>
              </a:spcBef>
              <a:tabLst>
                <a:tab algn="l" pos="0"/>
              </a:tabLst>
            </a:pPr>
            <a:endParaRPr b="0" lang="en-IN" sz="8800" spc="-1" strike="noStrike">
              <a:latin typeface="Arial"/>
            </a:endParaRPr>
          </a:p>
          <a:p>
            <a:pPr>
              <a:lnSpc>
                <a:spcPct val="100000"/>
              </a:lnSpc>
              <a:spcBef>
                <a:spcPts val="1400"/>
              </a:spcBef>
              <a:tabLst>
                <a:tab algn="l" pos="0"/>
              </a:tabLst>
            </a:pPr>
            <a:endParaRPr b="0" lang="en-IN" sz="8800" spc="-1" strike="noStrike">
              <a:latin typeface="Arial"/>
            </a:endParaRPr>
          </a:p>
          <a:p>
            <a:pPr>
              <a:lnSpc>
                <a:spcPct val="100000"/>
              </a:lnSpc>
              <a:spcBef>
                <a:spcPts val="1400"/>
              </a:spcBef>
              <a:tabLst>
                <a:tab algn="l" pos="0"/>
              </a:tabLst>
            </a:pPr>
            <a:endParaRPr b="0" lang="en-IN" sz="8800" spc="-1" strike="noStrike">
              <a:latin typeface="Arial"/>
            </a:endParaRPr>
          </a:p>
        </p:txBody>
      </p:sp>
      <p:sp>
        <p:nvSpPr>
          <p:cNvPr id="249"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0"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116A29DA-5A5E-410D-B0DD-5C4CDDC7C778}" type="slidenum">
              <a:rPr b="0" lang="en-US" sz="1600" spc="-1" strike="noStrike">
                <a:solidFill>
                  <a:srgbClr val="1c7ddb"/>
                </a:solidFill>
                <a:latin typeface="Abadi"/>
                <a:ea typeface="DejaVu Sans"/>
              </a:rPr>
              <a:t>6</a:t>
            </a:fld>
            <a:endParaRPr b="0" lang="en-IN" sz="1600" spc="-1" strike="noStrike">
              <a:latin typeface="Arial"/>
            </a:endParaRPr>
          </a:p>
        </p:txBody>
      </p:sp>
      <p:sp>
        <p:nvSpPr>
          <p:cNvPr id="251" name="CustomShape 2"/>
          <p:cNvSpPr/>
          <p:nvPr/>
        </p:nvSpPr>
        <p:spPr>
          <a:xfrm>
            <a:off x="770040" y="1440000"/>
            <a:ext cx="10965240" cy="5207400"/>
          </a:xfrm>
          <a:prstGeom prst="rect">
            <a:avLst/>
          </a:prstGeom>
          <a:noFill/>
          <a:ln>
            <a:noFill/>
          </a:ln>
        </p:spPr>
        <p:style>
          <a:lnRef idx="0"/>
          <a:fillRef idx="0"/>
          <a:effectRef idx="0"/>
          <a:fontRef idx="minor"/>
        </p:style>
        <p:txBody>
          <a:bodyPr lIns="90000" rIns="90000" tIns="45000" bIns="45000">
            <a:normAutofit fontScale="23000"/>
          </a:bodyPr>
          <a:p>
            <a:pPr>
              <a:lnSpc>
                <a:spcPct val="120000"/>
              </a:lnSpc>
              <a:spcBef>
                <a:spcPts val="1400"/>
              </a:spcBef>
              <a:tabLst>
                <a:tab algn="l" pos="0"/>
              </a:tabLst>
            </a:pPr>
            <a:r>
              <a:rPr b="0" lang="en-US" sz="5400" spc="-1" strike="noStrike">
                <a:solidFill>
                  <a:srgbClr val="0b49cb"/>
                </a:solidFill>
                <a:latin typeface="Abadi"/>
                <a:ea typeface="DejaVu Sans"/>
              </a:rPr>
              <a:t>Executive Summary</a:t>
            </a:r>
            <a:endParaRPr b="0" lang="en-IN" sz="5400" spc="-1" strike="noStrike">
              <a:latin typeface="Arial"/>
            </a:endParaRPr>
          </a:p>
          <a:p>
            <a:pPr>
              <a:lnSpc>
                <a:spcPct val="120000"/>
              </a:lnSpc>
              <a:spcBef>
                <a:spcPts val="1400"/>
              </a:spcBef>
              <a:tabLst>
                <a:tab algn="l" pos="0"/>
              </a:tabLst>
            </a:pPr>
            <a:r>
              <a:rPr b="0" lang="en-US" sz="5400" spc="-1" strike="noStrike">
                <a:solidFill>
                  <a:srgbClr val="292929"/>
                </a:solidFill>
                <a:latin typeface="Abadi"/>
                <a:ea typeface="DejaVu Sans"/>
              </a:rPr>
              <a:t>Perform predictive analysis using classification models</a:t>
            </a:r>
            <a:endParaRPr b="0" lang="en-IN" sz="5400" spc="-1" strike="noStrike">
              <a:latin typeface="Arial"/>
            </a:endParaRPr>
          </a:p>
          <a:p>
            <a:pPr lvl="1" marL="685800" indent="-224280">
              <a:lnSpc>
                <a:spcPct val="120000"/>
              </a:lnSpc>
              <a:spcBef>
                <a:spcPts val="1400"/>
              </a:spcBef>
              <a:buClr>
                <a:srgbClr val="767171"/>
              </a:buClr>
              <a:buFont typeface="Arial"/>
              <a:buChar char="•"/>
              <a:tabLst>
                <a:tab algn="l" pos="0"/>
              </a:tabLst>
            </a:pPr>
            <a:r>
              <a:rPr b="0" lang="en-US" sz="4400" spc="-1" strike="noStrike">
                <a:solidFill>
                  <a:srgbClr val="767171"/>
                </a:solidFill>
                <a:latin typeface="Abadi"/>
                <a:ea typeface="DejaVu Sans"/>
              </a:rPr>
              <a:t>We can build classification models by splitting the data into test and training sets and then training the model on training set.</a:t>
            </a:r>
            <a:endParaRPr b="0" lang="en-IN" sz="4400" spc="-1" strike="noStrike">
              <a:latin typeface="Arial"/>
            </a:endParaRPr>
          </a:p>
          <a:p>
            <a:pPr lvl="1" marL="685800" indent="-224280">
              <a:lnSpc>
                <a:spcPct val="120000"/>
              </a:lnSpc>
              <a:spcBef>
                <a:spcPts val="1400"/>
              </a:spcBef>
              <a:buClr>
                <a:srgbClr val="767171"/>
              </a:buClr>
              <a:buFont typeface="Arial"/>
              <a:buChar char="•"/>
              <a:tabLst>
                <a:tab algn="l" pos="0"/>
              </a:tabLst>
            </a:pPr>
            <a:r>
              <a:rPr b="0" lang="en-US" sz="4400" spc="-1" strike="noStrike">
                <a:solidFill>
                  <a:srgbClr val="767171"/>
                </a:solidFill>
                <a:latin typeface="Abadi"/>
                <a:ea typeface="DejaVu Sans"/>
              </a:rPr>
              <a:t>We can tune the model by finding the best parameter combinations per model.</a:t>
            </a:r>
            <a:endParaRPr b="0" lang="en-IN" sz="4400" spc="-1" strike="noStrike">
              <a:latin typeface="Arial"/>
            </a:endParaRPr>
          </a:p>
          <a:p>
            <a:pPr lvl="1" marL="685800" indent="-224280">
              <a:lnSpc>
                <a:spcPct val="120000"/>
              </a:lnSpc>
              <a:spcBef>
                <a:spcPts val="1400"/>
              </a:spcBef>
              <a:buClr>
                <a:srgbClr val="767171"/>
              </a:buClr>
              <a:buFont typeface="Arial"/>
              <a:buChar char="•"/>
              <a:tabLst>
                <a:tab algn="l" pos="0"/>
              </a:tabLst>
            </a:pPr>
            <a:r>
              <a:rPr b="0" lang="en-US" sz="4400" spc="-1" strike="noStrike">
                <a:solidFill>
                  <a:srgbClr val="767171"/>
                </a:solidFill>
                <a:latin typeface="Abadi"/>
                <a:ea typeface="DejaVu Sans"/>
              </a:rPr>
              <a:t>We can evaluate the models by finding the best scores of each model,their scores on the test data prediction and also using metrics like jaccard and f1scores.</a:t>
            </a:r>
            <a:endParaRPr b="0" lang="en-IN" sz="4400" spc="-1" strike="noStrike">
              <a:latin typeface="Arial"/>
            </a:endParaRPr>
          </a:p>
          <a:p>
            <a:pPr>
              <a:lnSpc>
                <a:spcPct val="120000"/>
              </a:lnSpc>
              <a:spcBef>
                <a:spcPts val="1400"/>
              </a:spcBef>
              <a:tabLst>
                <a:tab algn="l" pos="0"/>
              </a:tabLst>
            </a:pPr>
            <a:endParaRPr b="0" lang="en-IN" sz="4400" spc="-1" strike="noStrike">
              <a:latin typeface="Arial"/>
            </a:endParaRPr>
          </a:p>
          <a:p>
            <a:pPr>
              <a:lnSpc>
                <a:spcPct val="100000"/>
              </a:lnSpc>
              <a:spcBef>
                <a:spcPts val="1400"/>
              </a:spcBef>
              <a:tabLst>
                <a:tab algn="l" pos="0"/>
              </a:tabLst>
            </a:pPr>
            <a:endParaRPr b="0" lang="en-IN" sz="4400" spc="-1" strike="noStrike">
              <a:latin typeface="Arial"/>
            </a:endParaRPr>
          </a:p>
          <a:p>
            <a:pPr>
              <a:lnSpc>
                <a:spcPct val="100000"/>
              </a:lnSpc>
              <a:spcBef>
                <a:spcPts val="1400"/>
              </a:spcBef>
              <a:tabLst>
                <a:tab algn="l" pos="0"/>
              </a:tabLst>
            </a:pPr>
            <a:endParaRPr b="0" lang="en-IN" sz="4400" spc="-1" strike="noStrike">
              <a:latin typeface="Arial"/>
            </a:endParaRPr>
          </a:p>
          <a:p>
            <a:pPr>
              <a:lnSpc>
                <a:spcPct val="100000"/>
              </a:lnSpc>
              <a:spcBef>
                <a:spcPts val="1400"/>
              </a:spcBef>
              <a:tabLst>
                <a:tab algn="l" pos="0"/>
              </a:tabLst>
            </a:pPr>
            <a:endParaRPr b="0" lang="en-IN" sz="4400" spc="-1" strike="noStrike">
              <a:latin typeface="Arial"/>
            </a:endParaRPr>
          </a:p>
          <a:p>
            <a:pPr>
              <a:lnSpc>
                <a:spcPct val="100000"/>
              </a:lnSpc>
              <a:spcBef>
                <a:spcPts val="1400"/>
              </a:spcBef>
              <a:tabLst>
                <a:tab algn="l" pos="0"/>
              </a:tabLst>
            </a:pPr>
            <a:endParaRPr b="0" lang="en-IN" sz="4400" spc="-1" strike="noStrike">
              <a:latin typeface="Arial"/>
            </a:endParaRPr>
          </a:p>
        </p:txBody>
      </p:sp>
      <p:sp>
        <p:nvSpPr>
          <p:cNvPr id="252"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3" name="CustomShape 1"/>
          <p:cNvSpPr/>
          <p:nvPr/>
        </p:nvSpPr>
        <p:spPr>
          <a:xfrm>
            <a:off x="8714880" y="6025680"/>
            <a:ext cx="2738880" cy="3974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85604CB0-4AF3-497A-89F9-CD0094C2BA30}" type="slidenum">
              <a:rPr b="0" lang="en-US" sz="1600" spc="-1" strike="noStrike">
                <a:solidFill>
                  <a:srgbClr val="1c7ddb"/>
                </a:solidFill>
                <a:latin typeface="Abadi"/>
                <a:ea typeface="DejaVu Sans"/>
              </a:rPr>
              <a:t>7</a:t>
            </a:fld>
            <a:endParaRPr b="0" lang="en-IN" sz="1600" spc="-1" strike="noStrike">
              <a:latin typeface="Arial"/>
            </a:endParaRPr>
          </a:p>
        </p:txBody>
      </p:sp>
      <p:sp>
        <p:nvSpPr>
          <p:cNvPr id="254" name="CustomShape 2"/>
          <p:cNvSpPr/>
          <p:nvPr/>
        </p:nvSpPr>
        <p:spPr>
          <a:xfrm>
            <a:off x="770040" y="1825560"/>
            <a:ext cx="10511280" cy="4347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400"/>
              </a:spcBef>
            </a:pPr>
            <a:r>
              <a:rPr b="0" lang="en-US" sz="2200" spc="-1" strike="noStrike">
                <a:solidFill>
                  <a:srgbClr val="292929"/>
                </a:solidFill>
                <a:latin typeface="Abadi"/>
                <a:ea typeface="DejaVu Sans"/>
              </a:rPr>
              <a:t>Data was collected by sending get request to SpaceX API.</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The values like rocket ids,cores in the response from spaceX API are used to get more information by sending more get requests to the API.</a:t>
            </a:r>
            <a:endParaRPr b="0" lang="en-IN" sz="2200" spc="-1" strike="noStrike">
              <a:latin typeface="Arial"/>
            </a:endParaRPr>
          </a:p>
          <a:p>
            <a:pPr>
              <a:lnSpc>
                <a:spcPct val="100000"/>
              </a:lnSpc>
              <a:spcBef>
                <a:spcPts val="1400"/>
              </a:spcBef>
            </a:pPr>
            <a:r>
              <a:rPr b="0" lang="en-US" sz="2200" spc="-1" strike="noStrike">
                <a:solidFill>
                  <a:srgbClr val="292929"/>
                </a:solidFill>
                <a:latin typeface="Abadi"/>
                <a:ea typeface="DejaVu Sans"/>
              </a:rPr>
              <a:t>Data was also collected using Web scraping where the tables obtained using Beautiful soup are iterated to get different columns like Booster version,flight number etc which are then used to create a dataframe.</a:t>
            </a:r>
            <a:endParaRPr b="0" lang="en-IN" sz="2200" spc="-1" strike="noStrike">
              <a:latin typeface="Arial"/>
            </a:endParaRPr>
          </a:p>
          <a:p>
            <a:pPr>
              <a:lnSpc>
                <a:spcPct val="100000"/>
              </a:lnSpc>
              <a:spcBef>
                <a:spcPts val="1400"/>
              </a:spcBef>
            </a:pPr>
            <a:endParaRPr b="0" lang="en-IN" sz="2200" spc="-1" strike="noStrike">
              <a:latin typeface="Arial"/>
            </a:endParaRPr>
          </a:p>
          <a:p>
            <a:pPr>
              <a:lnSpc>
                <a:spcPct val="100000"/>
              </a:lnSpc>
              <a:tabLst>
                <a:tab algn="l" pos="0"/>
              </a:tabLst>
            </a:pPr>
            <a:endParaRPr b="0" lang="en-IN" sz="2200" spc="-1" strike="noStrike">
              <a:latin typeface="Arial"/>
            </a:endParaRPr>
          </a:p>
        </p:txBody>
      </p:sp>
      <p:sp>
        <p:nvSpPr>
          <p:cNvPr id="255" name="CustomShape 3"/>
          <p:cNvSpPr/>
          <p:nvPr/>
        </p:nvSpPr>
        <p:spPr>
          <a:xfrm>
            <a:off x="770040" y="538560"/>
            <a:ext cx="10511280" cy="5446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6" name="CustomShape 1"/>
          <p:cNvSpPr/>
          <p:nvPr/>
        </p:nvSpPr>
        <p:spPr>
          <a:xfrm>
            <a:off x="8714880" y="6025680"/>
            <a:ext cx="2740680" cy="39924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pPr>
            <a:fld id="{741F4D31-AA81-41A6-8425-4B329C09867B}" type="slidenum">
              <a:rPr b="0" lang="en-US" sz="1600" spc="-1" strike="noStrike">
                <a:solidFill>
                  <a:srgbClr val="1c7ddb"/>
                </a:solidFill>
                <a:latin typeface="Abadi"/>
                <a:ea typeface="DejaVu Sans"/>
              </a:rPr>
              <a:t>8</a:t>
            </a:fld>
            <a:endParaRPr b="0" lang="en-IN" sz="1600" spc="-1" strike="noStrike">
              <a:latin typeface="Arial"/>
            </a:endParaRPr>
          </a:p>
        </p:txBody>
      </p:sp>
      <p:sp>
        <p:nvSpPr>
          <p:cNvPr id="257" name="CustomShape 2"/>
          <p:cNvSpPr/>
          <p:nvPr/>
        </p:nvSpPr>
        <p:spPr>
          <a:xfrm>
            <a:off x="770040" y="538560"/>
            <a:ext cx="10513080" cy="546480"/>
          </a:xfrm>
          <a:prstGeom prst="rect">
            <a:avLst/>
          </a:prstGeom>
          <a:noFill/>
          <a:ln>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sp>
        <p:nvSpPr>
          <p:cNvPr id="258" name="CustomShape 3"/>
          <p:cNvSpPr/>
          <p:nvPr/>
        </p:nvSpPr>
        <p:spPr>
          <a:xfrm>
            <a:off x="1440000" y="1440000"/>
            <a:ext cx="7701840" cy="285840"/>
          </a:xfrm>
          <a:custGeom>
            <a:avLst/>
            <a:gdLst/>
            <a:ahLst/>
            <a:rect l="l" t="t" r="r" b="b"/>
            <a:pathLst>
              <a:path w="21402" h="802">
                <a:moveTo>
                  <a:pt x="133" y="0"/>
                </a:moveTo>
                <a:lnTo>
                  <a:pt x="134" y="0"/>
                </a:lnTo>
                <a:cubicBezTo>
                  <a:pt x="110" y="0"/>
                  <a:pt x="87" y="6"/>
                  <a:pt x="67" y="18"/>
                </a:cubicBezTo>
                <a:cubicBezTo>
                  <a:pt x="46" y="30"/>
                  <a:pt x="30" y="46"/>
                  <a:pt x="18" y="67"/>
                </a:cubicBezTo>
                <a:cubicBezTo>
                  <a:pt x="6" y="87"/>
                  <a:pt x="0" y="110"/>
                  <a:pt x="0" y="134"/>
                </a:cubicBezTo>
                <a:lnTo>
                  <a:pt x="0" y="667"/>
                </a:lnTo>
                <a:lnTo>
                  <a:pt x="0" y="668"/>
                </a:lnTo>
                <a:cubicBezTo>
                  <a:pt x="0" y="691"/>
                  <a:pt x="6" y="714"/>
                  <a:pt x="18" y="734"/>
                </a:cubicBezTo>
                <a:cubicBezTo>
                  <a:pt x="30" y="755"/>
                  <a:pt x="46" y="771"/>
                  <a:pt x="67" y="783"/>
                </a:cubicBezTo>
                <a:cubicBezTo>
                  <a:pt x="87" y="795"/>
                  <a:pt x="110" y="801"/>
                  <a:pt x="134" y="801"/>
                </a:cubicBezTo>
                <a:lnTo>
                  <a:pt x="21267" y="801"/>
                </a:lnTo>
                <a:lnTo>
                  <a:pt x="21268" y="801"/>
                </a:lnTo>
                <a:cubicBezTo>
                  <a:pt x="21291" y="801"/>
                  <a:pt x="21314" y="795"/>
                  <a:pt x="21334" y="783"/>
                </a:cubicBezTo>
                <a:cubicBezTo>
                  <a:pt x="21355" y="771"/>
                  <a:pt x="21371" y="755"/>
                  <a:pt x="21383" y="734"/>
                </a:cubicBezTo>
                <a:cubicBezTo>
                  <a:pt x="21395" y="714"/>
                  <a:pt x="21401" y="691"/>
                  <a:pt x="21401" y="668"/>
                </a:cubicBezTo>
                <a:lnTo>
                  <a:pt x="21401" y="133"/>
                </a:lnTo>
                <a:lnTo>
                  <a:pt x="21401" y="134"/>
                </a:lnTo>
                <a:lnTo>
                  <a:pt x="21401" y="134"/>
                </a:lnTo>
                <a:cubicBezTo>
                  <a:pt x="21401" y="110"/>
                  <a:pt x="21395" y="87"/>
                  <a:pt x="21383" y="67"/>
                </a:cubicBezTo>
                <a:cubicBezTo>
                  <a:pt x="21371" y="46"/>
                  <a:pt x="21355" y="30"/>
                  <a:pt x="21334" y="18"/>
                </a:cubicBezTo>
                <a:cubicBezTo>
                  <a:pt x="21314" y="6"/>
                  <a:pt x="21291" y="0"/>
                  <a:pt x="21268" y="0"/>
                </a:cubicBezTo>
                <a:lnTo>
                  <a:pt x="133"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Start the data collection</a:t>
            </a:r>
            <a:endParaRPr b="0" lang="en-IN" sz="1800" spc="-1" strike="noStrike">
              <a:latin typeface="Arial"/>
            </a:endParaRPr>
          </a:p>
        </p:txBody>
      </p:sp>
      <p:sp>
        <p:nvSpPr>
          <p:cNvPr id="259" name="CustomShape 4"/>
          <p:cNvSpPr/>
          <p:nvPr/>
        </p:nvSpPr>
        <p:spPr>
          <a:xfrm>
            <a:off x="1296000" y="2016000"/>
            <a:ext cx="7845840" cy="789840"/>
          </a:xfrm>
          <a:custGeom>
            <a:avLst/>
            <a:gdLst/>
            <a:ahLst/>
            <a:rect l="l" t="t" r="r" b="b"/>
            <a:pathLst>
              <a:path w="21801" h="2202">
                <a:moveTo>
                  <a:pt x="1500" y="0"/>
                </a:moveTo>
                <a:lnTo>
                  <a:pt x="21800" y="0"/>
                </a:lnTo>
                <a:lnTo>
                  <a:pt x="20300" y="2201"/>
                </a:lnTo>
                <a:lnTo>
                  <a:pt x="0" y="2201"/>
                </a:lnTo>
                <a:lnTo>
                  <a:pt x="1500" y="0"/>
                </a:lnTo>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Get the past launches of SpaceX using the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requests.get(spacexpastlaunchesurl)</a:t>
            </a:r>
            <a:endParaRPr b="0" lang="en-IN" sz="1800" spc="-1" strike="noStrike">
              <a:latin typeface="Arial"/>
            </a:endParaRPr>
          </a:p>
        </p:txBody>
      </p:sp>
      <p:sp>
        <p:nvSpPr>
          <p:cNvPr id="260" name="CustomShape 5"/>
          <p:cNvSpPr/>
          <p:nvPr/>
        </p:nvSpPr>
        <p:spPr>
          <a:xfrm>
            <a:off x="3960000" y="3096000"/>
            <a:ext cx="2517840" cy="1725840"/>
          </a:xfrm>
          <a:custGeom>
            <a:avLst/>
            <a:gdLst/>
            <a:ahLst/>
            <a:rect l="l" t="t" r="r" b="b"/>
            <a:pathLst>
              <a:path w="21600" h="21600">
                <a:moveTo>
                  <a:pt x="10800" y="0"/>
                </a:moveTo>
                <a:lnTo>
                  <a:pt x="21600" y="10800"/>
                </a:lnTo>
                <a:lnTo>
                  <a:pt x="10800" y="21600"/>
                </a:lnTo>
                <a:lnTo>
                  <a:pt x="0" y="10800"/>
                </a:lnTo>
                <a:lnTo>
                  <a:pt x="10800" y="0"/>
                </a:lnTo>
                <a:close/>
              </a:path>
            </a:pathLst>
          </a:cu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Is response status </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code==200</a:t>
            </a:r>
            <a:endParaRPr b="0" lang="en-IN" sz="1800" spc="-1" strike="noStrike">
              <a:latin typeface="Arial"/>
            </a:endParaRPr>
          </a:p>
        </p:txBody>
      </p:sp>
      <p:sp>
        <p:nvSpPr>
          <p:cNvPr id="261" name="CustomShape 6"/>
          <p:cNvSpPr/>
          <p:nvPr/>
        </p:nvSpPr>
        <p:spPr>
          <a:xfrm>
            <a:off x="1584000" y="5112000"/>
            <a:ext cx="7845840" cy="7178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Normalize the json response using pandas json_normalize() and</a:t>
            </a:r>
            <a:endParaRPr b="0" lang="en-IN" sz="1800" spc="-1" strike="noStrike">
              <a:latin typeface="Arial"/>
            </a:endParaRPr>
          </a:p>
          <a:p>
            <a:pPr algn="ctr">
              <a:lnSpc>
                <a:spcPct val="100000"/>
              </a:lnSpc>
            </a:pPr>
            <a:r>
              <a:rPr b="0" lang="en-IN" sz="1800" spc="-1" strike="noStrike">
                <a:solidFill>
                  <a:srgbClr val="000000"/>
                </a:solidFill>
                <a:latin typeface="Arial"/>
                <a:ea typeface="DejaVu Sans"/>
              </a:rPr>
              <a:t>Store the result in a pandas dataframe</a:t>
            </a:r>
            <a:endParaRPr b="0" lang="en-IN" sz="1800" spc="-1" strike="noStrike">
              <a:latin typeface="Arial"/>
            </a:endParaRPr>
          </a:p>
        </p:txBody>
      </p:sp>
      <p:sp>
        <p:nvSpPr>
          <p:cNvPr id="262" name="Line 7"/>
          <p:cNvSpPr/>
          <p:nvPr/>
        </p:nvSpPr>
        <p:spPr>
          <a:xfrm>
            <a:off x="5256000" y="1728000"/>
            <a:ext cx="0" cy="288000"/>
          </a:xfrm>
          <a:prstGeom prst="line">
            <a:avLst/>
          </a:prstGeom>
          <a:ln>
            <a:solidFill>
              <a:srgbClr val="3465a4"/>
            </a:solidFill>
            <a:tailEnd len="med" type="triangle" w="med"/>
          </a:ln>
        </p:spPr>
        <p:style>
          <a:lnRef idx="0"/>
          <a:fillRef idx="0"/>
          <a:effectRef idx="0"/>
          <a:fontRef idx="minor"/>
        </p:style>
      </p:sp>
      <p:sp>
        <p:nvSpPr>
          <p:cNvPr id="263" name="Line 8"/>
          <p:cNvSpPr/>
          <p:nvPr/>
        </p:nvSpPr>
        <p:spPr>
          <a:xfrm>
            <a:off x="5256000" y="2808000"/>
            <a:ext cx="0" cy="288000"/>
          </a:xfrm>
          <a:prstGeom prst="line">
            <a:avLst/>
          </a:prstGeom>
          <a:ln>
            <a:solidFill>
              <a:srgbClr val="3465a4"/>
            </a:solidFill>
            <a:tailEnd len="med" type="triangle" w="med"/>
          </a:ln>
        </p:spPr>
        <p:style>
          <a:lnRef idx="0"/>
          <a:fillRef idx="0"/>
          <a:effectRef idx="0"/>
          <a:fontRef idx="minor"/>
        </p:style>
      </p:sp>
      <p:sp>
        <p:nvSpPr>
          <p:cNvPr id="264" name="Line 9"/>
          <p:cNvSpPr/>
          <p:nvPr/>
        </p:nvSpPr>
        <p:spPr>
          <a:xfrm>
            <a:off x="5256000" y="4824000"/>
            <a:ext cx="0" cy="288000"/>
          </a:xfrm>
          <a:prstGeom prst="line">
            <a:avLst/>
          </a:prstGeom>
          <a:ln>
            <a:solidFill>
              <a:srgbClr val="3465a4"/>
            </a:solidFill>
            <a:tailEnd len="med" type="triangle" w="med"/>
          </a:ln>
        </p:spPr>
        <p:style>
          <a:lnRef idx="0"/>
          <a:fillRef idx="0"/>
          <a:effectRef idx="0"/>
          <a:fontRef idx="minor"/>
        </p:style>
      </p:sp>
      <p:sp>
        <p:nvSpPr>
          <p:cNvPr id="265" name="Line 10"/>
          <p:cNvSpPr/>
          <p:nvPr/>
        </p:nvSpPr>
        <p:spPr>
          <a:xfrm>
            <a:off x="5256000" y="5832000"/>
            <a:ext cx="0" cy="432000"/>
          </a:xfrm>
          <a:prstGeom prst="line">
            <a:avLst/>
          </a:prstGeom>
          <a:ln>
            <a:solidFill>
              <a:srgbClr val="3465a4"/>
            </a:solidFill>
            <a:tailEnd len="med" type="triangle" w="med"/>
          </a:ln>
        </p:spPr>
        <p:style>
          <a:lnRef idx="0"/>
          <a:fillRef idx="0"/>
          <a:effectRef idx="0"/>
          <a:fontRef idx="minor"/>
        </p:style>
      </p:sp>
      <p:sp>
        <p:nvSpPr>
          <p:cNvPr id="266" name="CustomShape 11"/>
          <p:cNvSpPr/>
          <p:nvPr/>
        </p:nvSpPr>
        <p:spPr>
          <a:xfrm>
            <a:off x="4968000" y="6264000"/>
            <a:ext cx="501840" cy="429840"/>
          </a:xfrm>
          <a:prstGeom prst="flowChartOffpageConnector">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lnSpc>
                <a:spcPct val="100000"/>
              </a:lnSpc>
            </a:pPr>
            <a:r>
              <a:rPr b="0" lang="en-IN" sz="1800" spc="-1" strike="noStrike">
                <a:solidFill>
                  <a:srgbClr val="000000"/>
                </a:solidFill>
                <a:latin typeface="Arial"/>
                <a:ea typeface="DejaVu Sans"/>
              </a:rPr>
              <a:t>A</a:t>
            </a:r>
            <a:endParaRPr b="0" lang="en-IN" sz="1800" spc="-1" strike="noStrike">
              <a:latin typeface="Arial"/>
            </a:endParaRPr>
          </a:p>
        </p:txBody>
      </p:sp>
      <p:sp>
        <p:nvSpPr>
          <p:cNvPr id="267" name="CustomShape 12"/>
          <p:cNvSpPr/>
          <p:nvPr/>
        </p:nvSpPr>
        <p:spPr>
          <a:xfrm>
            <a:off x="6480000" y="3960000"/>
            <a:ext cx="3979440" cy="9720"/>
          </a:xfrm>
          <a:custGeom>
            <a:avLst/>
            <a:gdLst/>
            <a:ahLst/>
            <a:rect l="l" t="t" r="r" b="b"/>
            <a:pathLst>
              <a:path w="21600" h="21600">
                <a:moveTo>
                  <a:pt x="0" y="0"/>
                </a:moveTo>
                <a:lnTo>
                  <a:pt x="21600" y="21600"/>
                </a:lnTo>
              </a:path>
            </a:pathLst>
          </a:custGeom>
          <a:noFill/>
          <a:ln>
            <a:solidFill>
              <a:srgbClr val="3465a4"/>
            </a:solidFill>
          </a:ln>
        </p:spPr>
        <p:style>
          <a:lnRef idx="0"/>
          <a:fillRef idx="0"/>
          <a:effectRef idx="0"/>
          <a:fontRef idx="minor"/>
        </p:style>
      </p:sp>
      <p:sp>
        <p:nvSpPr>
          <p:cNvPr id="268" name="CustomShape 13"/>
          <p:cNvSpPr/>
          <p:nvPr/>
        </p:nvSpPr>
        <p:spPr>
          <a:xfrm flipV="1">
            <a:off x="10461240" y="2532600"/>
            <a:ext cx="30600" cy="1434960"/>
          </a:xfrm>
          <a:custGeom>
            <a:avLst/>
            <a:gdLst/>
            <a:ahLst/>
            <a:rect l="l" t="t" r="r" b="b"/>
            <a:pathLst>
              <a:path w="21600" h="21600">
                <a:moveTo>
                  <a:pt x="0" y="0"/>
                </a:moveTo>
                <a:lnTo>
                  <a:pt x="21600" y="21600"/>
                </a:lnTo>
              </a:path>
            </a:pathLst>
          </a:custGeom>
          <a:noFill/>
          <a:ln>
            <a:solidFill>
              <a:srgbClr val="3465a4"/>
            </a:solidFill>
          </a:ln>
        </p:spPr>
        <p:style>
          <a:lnRef idx="0"/>
          <a:fillRef idx="0"/>
          <a:effectRef idx="0"/>
          <a:fontRef idx="minor"/>
        </p:style>
      </p:sp>
      <p:sp>
        <p:nvSpPr>
          <p:cNvPr id="269" name="Line 14"/>
          <p:cNvSpPr/>
          <p:nvPr/>
        </p:nvSpPr>
        <p:spPr>
          <a:xfrm flipH="1" flipV="1">
            <a:off x="8784000" y="2520000"/>
            <a:ext cx="1709640" cy="14760"/>
          </a:xfrm>
          <a:prstGeom prst="line">
            <a:avLst/>
          </a:prstGeom>
          <a:ln>
            <a:solidFill>
              <a:srgbClr val="3465a4"/>
            </a:solidFill>
            <a:tailEnd len="med" type="triangle" w="med"/>
          </a:ln>
        </p:spPr>
        <p:style>
          <a:lnRef idx="0"/>
          <a:fillRef idx="0"/>
          <a:effectRef idx="0"/>
          <a:fontRef idx="minor"/>
        </p:style>
      </p:sp>
      <p:sp>
        <p:nvSpPr>
          <p:cNvPr id="270" name="CustomShape 15"/>
          <p:cNvSpPr/>
          <p:nvPr/>
        </p:nvSpPr>
        <p:spPr>
          <a:xfrm>
            <a:off x="7200000" y="3096000"/>
            <a:ext cx="3021840" cy="856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000000"/>
                </a:solidFill>
                <a:latin typeface="Arial"/>
                <a:ea typeface="DejaVu Sans"/>
              </a:rPr>
              <a:t>Check for the right url online and send get request again</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1970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2022-05-31T09:45:32Z</dcterms:modified>
  <cp:revision>266</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